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3" r:id="rId4"/>
    <p:sldId id="262" r:id="rId5"/>
    <p:sldId id="264" r:id="rId6"/>
    <p:sldId id="265" r:id="rId7"/>
    <p:sldId id="258" r:id="rId8"/>
    <p:sldId id="260" r:id="rId9"/>
    <p:sldId id="259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FE1C9F-77E1-4336-9A0E-AC7CF176E9D4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F1B50D-C43D-4CDC-96E4-02FA975D712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1C9F-77E1-4336-9A0E-AC7CF176E9D4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B50D-C43D-4CDC-96E4-02FA975D712D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1C9F-77E1-4336-9A0E-AC7CF176E9D4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B50D-C43D-4CDC-96E4-02FA975D712D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1C9F-77E1-4336-9A0E-AC7CF176E9D4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B50D-C43D-4CDC-96E4-02FA975D712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1C9F-77E1-4336-9A0E-AC7CF176E9D4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B50D-C43D-4CDC-96E4-02FA975D712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1C9F-77E1-4336-9A0E-AC7CF176E9D4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B50D-C43D-4CDC-96E4-02FA975D712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1C9F-77E1-4336-9A0E-AC7CF176E9D4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B50D-C43D-4CDC-96E4-02FA975D712D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1C9F-77E1-4336-9A0E-AC7CF176E9D4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B50D-C43D-4CDC-96E4-02FA975D712D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1C9F-77E1-4336-9A0E-AC7CF176E9D4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B50D-C43D-4CDC-96E4-02FA975D71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1C9F-77E1-4336-9A0E-AC7CF176E9D4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B50D-C43D-4CDC-96E4-02FA975D71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1C9F-77E1-4336-9A0E-AC7CF176E9D4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B50D-C43D-4CDC-96E4-02FA975D71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FE1C9F-77E1-4336-9A0E-AC7CF176E9D4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0F1B50D-C43D-4CDC-96E4-02FA975D712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he Breakfast Club - Ending Scene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6420" y="2286000"/>
            <a:ext cx="7395580" cy="4191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 Breakfast Club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3892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569913"/>
            <a:ext cx="7756525" cy="1054100"/>
          </a:xfrm>
        </p:spPr>
        <p:txBody>
          <a:bodyPr/>
          <a:lstStyle/>
          <a:p>
            <a:r>
              <a:rPr lang="en-US" dirty="0" smtClean="0"/>
              <a:t>Example in Action!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381000"/>
            <a:ext cx="8953499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5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76200"/>
            <a:ext cx="8915400" cy="6400800"/>
          </a:xfrm>
        </p:spPr>
        <p:txBody>
          <a:bodyPr>
            <a:noAutofit/>
          </a:bodyPr>
          <a:lstStyle/>
          <a:p>
            <a:pPr marL="411480" lvl="1" indent="0">
              <a:buNone/>
            </a:pPr>
            <a:r>
              <a:rPr lang="en-US" sz="3600" dirty="0" smtClean="0"/>
              <a:t>How </a:t>
            </a:r>
            <a:r>
              <a:rPr lang="en-US" sz="3600" dirty="0"/>
              <a:t>did you know who was the “brain, and an athlete, and a basket case, a princess, and a criminal?” </a:t>
            </a:r>
            <a:r>
              <a:rPr lang="en-US" sz="3400" dirty="0" smtClean="0"/>
              <a:t/>
            </a:r>
            <a:br>
              <a:rPr lang="en-US" sz="3400" dirty="0" smtClean="0"/>
            </a:br>
            <a:endParaRPr lang="en-US" sz="3400" dirty="0"/>
          </a:p>
          <a:p>
            <a:pPr lvl="1"/>
            <a:r>
              <a:rPr lang="en-US" sz="3200" dirty="0" smtClean="0"/>
              <a:t>Are these labels they gave themselves or are these labels that were bestowed upon them?</a:t>
            </a:r>
            <a:br>
              <a:rPr lang="en-US" sz="3200" dirty="0" smtClean="0"/>
            </a:br>
            <a:endParaRPr lang="en-US" sz="3200" dirty="0" smtClean="0"/>
          </a:p>
          <a:p>
            <a:pPr lvl="1"/>
            <a:r>
              <a:rPr lang="en-US" sz="3200" dirty="0" smtClean="0"/>
              <a:t>There were two girls, one a “basket case” and the other “a princess”.  What evidence was presented in the movie to help you distinguish which girl was which label?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5641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609653"/>
          </a:xfrm>
        </p:spPr>
        <p:txBody>
          <a:bodyPr>
            <a:normAutofit lnSpcReduction="10000"/>
          </a:bodyPr>
          <a:lstStyle/>
          <a:p>
            <a:endParaRPr lang="en-US" b="1" dirty="0" smtClean="0"/>
          </a:p>
          <a:p>
            <a:r>
              <a:rPr lang="en-US" b="1" dirty="0" smtClean="0"/>
              <a:t>A character always has human traits</a:t>
            </a:r>
            <a:r>
              <a:rPr lang="en-US" dirty="0" smtClean="0"/>
              <a:t>, even if the character is an animal </a:t>
            </a:r>
            <a:r>
              <a:rPr lang="en-US" dirty="0" smtClean="0"/>
              <a:t>(</a:t>
            </a:r>
            <a:r>
              <a:rPr lang="en-US" i="1" dirty="0" smtClean="0"/>
              <a:t>Shrek</a:t>
            </a:r>
            <a:r>
              <a:rPr lang="en-US" dirty="0" smtClean="0"/>
              <a:t>, </a:t>
            </a:r>
            <a:r>
              <a:rPr lang="en-US" i="1" dirty="0" smtClean="0"/>
              <a:t>Madagascar</a:t>
            </a:r>
            <a:r>
              <a:rPr lang="en-US" dirty="0" smtClean="0"/>
              <a:t>), </a:t>
            </a:r>
            <a:r>
              <a:rPr lang="en-US" dirty="0" smtClean="0"/>
              <a:t>a plant (</a:t>
            </a:r>
            <a:r>
              <a:rPr lang="en-US" i="1" dirty="0" smtClean="0"/>
              <a:t>Little Shop of </a:t>
            </a:r>
            <a:r>
              <a:rPr lang="en-US" i="1" dirty="0" smtClean="0"/>
              <a:t>Horrors</a:t>
            </a:r>
            <a:r>
              <a:rPr lang="en-US" dirty="0" smtClean="0"/>
              <a:t>)</a:t>
            </a:r>
            <a:r>
              <a:rPr lang="en-US" i="1" dirty="0" smtClean="0"/>
              <a:t>,</a:t>
            </a:r>
            <a:r>
              <a:rPr lang="en-US" dirty="0" smtClean="0"/>
              <a:t> </a:t>
            </a:r>
            <a:r>
              <a:rPr lang="en-US" dirty="0" smtClean="0"/>
              <a:t>a robot (</a:t>
            </a:r>
            <a:r>
              <a:rPr lang="en-US" i="1" dirty="0" smtClean="0"/>
              <a:t>WALL-E</a:t>
            </a:r>
            <a:r>
              <a:rPr lang="en-US" dirty="0" smtClean="0"/>
              <a:t>), </a:t>
            </a:r>
            <a:r>
              <a:rPr lang="en-US" dirty="0" smtClean="0"/>
              <a:t>a vampire (</a:t>
            </a:r>
            <a:r>
              <a:rPr lang="en-US" i="1" dirty="0" smtClean="0"/>
              <a:t>Twilight</a:t>
            </a:r>
            <a:r>
              <a:rPr lang="en-US" dirty="0" smtClean="0"/>
              <a:t>),</a:t>
            </a:r>
            <a:r>
              <a:rPr lang="en-US" i="1" dirty="0" smtClean="0"/>
              <a:t> </a:t>
            </a:r>
            <a:r>
              <a:rPr lang="en-US" dirty="0" smtClean="0"/>
              <a:t>or </a:t>
            </a:r>
            <a:r>
              <a:rPr lang="en-US" dirty="0" smtClean="0"/>
              <a:t>a god </a:t>
            </a:r>
            <a:r>
              <a:rPr lang="en-US" dirty="0" smtClean="0"/>
              <a:t>(</a:t>
            </a:r>
            <a:r>
              <a:rPr lang="en-US" i="1" dirty="0" smtClean="0"/>
              <a:t>Hercules</a:t>
            </a:r>
            <a:r>
              <a:rPr lang="en-US" dirty="0" smtClean="0"/>
              <a:t>). </a:t>
            </a:r>
            <a:r>
              <a:rPr lang="en-US" dirty="0" smtClean="0"/>
              <a:t>Thus, the </a:t>
            </a:r>
            <a:r>
              <a:rPr lang="en-US" i="1" dirty="0" smtClean="0"/>
              <a:t>Millennium Falcon </a:t>
            </a:r>
            <a:r>
              <a:rPr lang="en-US" dirty="0" smtClean="0"/>
              <a:t>in </a:t>
            </a:r>
            <a:r>
              <a:rPr lang="en-US" i="1" dirty="0" smtClean="0"/>
              <a:t>Star Wars</a:t>
            </a:r>
            <a:r>
              <a:rPr lang="en-US" dirty="0" smtClean="0"/>
              <a:t> is not a character.</a:t>
            </a:r>
            <a:endParaRPr lang="en-US" dirty="0" smtClean="0"/>
          </a:p>
          <a:p>
            <a:endParaRPr lang="en-US" b="1" dirty="0"/>
          </a:p>
          <a:p>
            <a:r>
              <a:rPr lang="en-US" dirty="0" smtClean="0"/>
              <a:t>The </a:t>
            </a:r>
            <a:r>
              <a:rPr lang="en-US" b="1" dirty="0" smtClean="0"/>
              <a:t>process by which the writer reveals the personality of a character</a:t>
            </a:r>
            <a:r>
              <a:rPr lang="en-US" dirty="0" smtClean="0"/>
              <a:t> is called characterization.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(pg.1191 in </a:t>
            </a:r>
            <a:r>
              <a:rPr lang="en-US" sz="1600" i="1" dirty="0" smtClean="0"/>
              <a:t>Elements of Literature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70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756263" cy="1054250"/>
          </a:xfrm>
        </p:spPr>
        <p:txBody>
          <a:bodyPr/>
          <a:lstStyle/>
          <a:p>
            <a:r>
              <a:rPr lang="en-US" dirty="0"/>
              <a:t>Characterization: </a:t>
            </a:r>
            <a:br>
              <a:rPr lang="en-US" dirty="0"/>
            </a:br>
            <a:r>
              <a:rPr lang="en-US" dirty="0" smtClean="0"/>
              <a:t>Round vs. Flat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Round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8488" y="2947594"/>
            <a:ext cx="3803904" cy="4062806"/>
          </a:xfrm>
        </p:spPr>
        <p:txBody>
          <a:bodyPr>
            <a:normAutofit/>
          </a:bodyPr>
          <a:lstStyle/>
          <a:p>
            <a:r>
              <a:rPr lang="en-US" dirty="0" smtClean="0"/>
              <a:t>Have </a:t>
            </a:r>
            <a:r>
              <a:rPr lang="en-US" b="1" dirty="0" smtClean="0"/>
              <a:t>multiple dimensions </a:t>
            </a:r>
            <a:r>
              <a:rPr lang="en-US" dirty="0" smtClean="0"/>
              <a:t>to their personalities—they are complex, just as real people are.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1700" dirty="0" smtClean="0"/>
              <a:t>(</a:t>
            </a:r>
            <a:r>
              <a:rPr lang="en-US" sz="1700" dirty="0"/>
              <a:t>pg.1191 in </a:t>
            </a:r>
            <a:r>
              <a:rPr lang="en-US" sz="1700" i="1" dirty="0"/>
              <a:t>Elements of Literature</a:t>
            </a:r>
            <a:r>
              <a:rPr lang="en-US" sz="1700" dirty="0" smtClean="0"/>
              <a:t>)</a:t>
            </a:r>
            <a:endParaRPr lang="en-US" sz="17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Flat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Have only one or two personality traits—they are </a:t>
            </a:r>
            <a:r>
              <a:rPr lang="en-US" b="1" dirty="0" smtClean="0"/>
              <a:t>one-dimensional</a:t>
            </a:r>
            <a:r>
              <a:rPr lang="en-US" dirty="0" smtClean="0"/>
              <a:t>, like a piece of cardboard; they can be summed up by a single phrase: loyal sidekick, the buffoon, the nosy neighbor,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56263" cy="1054250"/>
          </a:xfrm>
        </p:spPr>
        <p:txBody>
          <a:bodyPr/>
          <a:lstStyle/>
          <a:p>
            <a:r>
              <a:rPr lang="en-US" dirty="0"/>
              <a:t>Characterization: </a:t>
            </a:r>
            <a:br>
              <a:rPr lang="en-US" dirty="0"/>
            </a:br>
            <a:r>
              <a:rPr lang="en-US" dirty="0" smtClean="0"/>
              <a:t>Dynamic vs</a:t>
            </a:r>
            <a:r>
              <a:rPr lang="en-US" dirty="0"/>
              <a:t>. </a:t>
            </a:r>
            <a:r>
              <a:rPr lang="en-US" dirty="0" smtClean="0"/>
              <a:t>Static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Dynamic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4"/>
            <a:ext cx="3803904" cy="4062805"/>
          </a:xfrm>
        </p:spPr>
        <p:txBody>
          <a:bodyPr/>
          <a:lstStyle/>
          <a:p>
            <a:r>
              <a:rPr lang="en-US" dirty="0" smtClean="0"/>
              <a:t>A character who </a:t>
            </a:r>
            <a:r>
              <a:rPr lang="en-US" b="1" dirty="0" smtClean="0"/>
              <a:t>changes</a:t>
            </a:r>
            <a:r>
              <a:rPr lang="en-US" dirty="0" smtClean="0"/>
              <a:t> in some important way as a result of the story’s action.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(</a:t>
            </a:r>
            <a:r>
              <a:rPr lang="en-US" sz="1600" dirty="0"/>
              <a:t>pg.1191 in </a:t>
            </a:r>
            <a:r>
              <a:rPr lang="en-US" sz="1600" i="1" dirty="0"/>
              <a:t>Elements of Literature</a:t>
            </a:r>
            <a:r>
              <a:rPr lang="en-US" sz="1600" dirty="0"/>
              <a:t>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Static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 character who </a:t>
            </a:r>
            <a:r>
              <a:rPr lang="en-US" b="1" dirty="0" smtClean="0"/>
              <a:t>does not change </a:t>
            </a:r>
            <a:r>
              <a:rPr lang="en-US" dirty="0" smtClean="0"/>
              <a:t>much over the course of a story.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2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5334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“What we found out is that </a:t>
            </a:r>
            <a:r>
              <a:rPr lang="en-US" b="1" u="sng" dirty="0" smtClean="0"/>
              <a:t>EACH ONE OF US</a:t>
            </a:r>
            <a:r>
              <a:rPr lang="en-US" dirty="0" smtClean="0"/>
              <a:t> is a brain, </a:t>
            </a:r>
            <a:r>
              <a:rPr lang="en-US" dirty="0"/>
              <a:t>and an athlete, and a basket case, a princess, and a </a:t>
            </a:r>
            <a:r>
              <a:rPr lang="en-US" dirty="0" smtClean="0"/>
              <a:t>criminal…”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At the start of Saturday detention, they all thought they were essentially static and flat </a:t>
            </a:r>
            <a:r>
              <a:rPr lang="en-US" i="1" dirty="0" smtClean="0"/>
              <a:t>characters</a:t>
            </a:r>
            <a:r>
              <a:rPr lang="en-US" dirty="0" smtClean="0"/>
              <a:t> because they had labels slapped onto them.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But what they found out is that they are actually dynamic and round </a:t>
            </a:r>
            <a:r>
              <a:rPr lang="en-US" i="1" dirty="0" smtClean="0"/>
              <a:t>people</a:t>
            </a:r>
            <a:r>
              <a:rPr lang="en-US" dirty="0" smtClean="0"/>
              <a:t> who are a little bit of everything and that they can change…they don’t always have to play their part of the static and flat.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570156"/>
            <a:ext cx="8458200" cy="1054250"/>
          </a:xfrm>
        </p:spPr>
        <p:txBody>
          <a:bodyPr/>
          <a:lstStyle/>
          <a:p>
            <a:r>
              <a:rPr lang="en-US" dirty="0" smtClean="0"/>
              <a:t>The Breakfast Club’s Letter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60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457200"/>
            <a:ext cx="7756263" cy="1054250"/>
          </a:xfrm>
        </p:spPr>
        <p:txBody>
          <a:bodyPr/>
          <a:lstStyle/>
          <a:p>
            <a:r>
              <a:rPr lang="en-US" dirty="0" smtClean="0"/>
              <a:t>Characterization: </a:t>
            </a:r>
            <a:br>
              <a:rPr lang="en-US" dirty="0" smtClean="0"/>
            </a:br>
            <a:r>
              <a:rPr lang="en-US" dirty="0" smtClean="0"/>
              <a:t>Direct vs. Indirect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85800" y="2240280"/>
            <a:ext cx="3442446" cy="65836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Direct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947594"/>
            <a:ext cx="4343400" cy="3758005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Definition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i="1" dirty="0" smtClean="0"/>
              <a:t>tells </a:t>
            </a:r>
            <a:r>
              <a:rPr lang="en-US" dirty="0"/>
              <a:t>the audience what the personality of the character is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Example:</a:t>
            </a:r>
            <a:br>
              <a:rPr lang="en-US" b="1" dirty="0" smtClean="0"/>
            </a:br>
            <a:r>
              <a:rPr lang="en-US" dirty="0" smtClean="0"/>
              <a:t>“</a:t>
            </a:r>
            <a:r>
              <a:rPr lang="en-US" dirty="0"/>
              <a:t>The patient boy and quiet girl were both well mannered and did not disobey </a:t>
            </a:r>
            <a:r>
              <a:rPr lang="en-US" dirty="0" smtClean="0"/>
              <a:t>their mother</a:t>
            </a:r>
            <a:r>
              <a:rPr lang="en-US" dirty="0"/>
              <a:t>.”</a:t>
            </a:r>
            <a:endParaRPr lang="en-US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876800" y="2240280"/>
            <a:ext cx="3447288" cy="65836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Indirect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873626" y="2944368"/>
            <a:ext cx="4194174" cy="3913632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 smtClean="0"/>
              <a:t>Definition</a:t>
            </a:r>
            <a:r>
              <a:rPr lang="en-US" sz="2800" dirty="0"/>
              <a:t>: </a:t>
            </a:r>
            <a:br>
              <a:rPr lang="en-US" sz="2800" dirty="0"/>
            </a:br>
            <a:r>
              <a:rPr lang="en-US" sz="2800" i="1" dirty="0"/>
              <a:t>shows </a:t>
            </a:r>
            <a:r>
              <a:rPr lang="en-US" sz="2800" dirty="0"/>
              <a:t>things that reveal the personality of a character. </a:t>
            </a:r>
            <a:endParaRPr lang="en-US" sz="2800" dirty="0" smtClean="0"/>
          </a:p>
          <a:p>
            <a:r>
              <a:rPr lang="en-US" sz="2800" dirty="0" smtClean="0"/>
              <a:t>There </a:t>
            </a:r>
            <a:r>
              <a:rPr lang="en-US" sz="2800" dirty="0"/>
              <a:t>are </a:t>
            </a:r>
            <a:r>
              <a:rPr lang="en-US" sz="2800" b="1" dirty="0" smtClean="0"/>
              <a:t>five different </a:t>
            </a:r>
            <a:r>
              <a:rPr lang="en-US" sz="2800" b="1" dirty="0"/>
              <a:t>methods</a:t>
            </a:r>
            <a:r>
              <a:rPr lang="en-US" sz="2800" dirty="0"/>
              <a:t> of indirect </a:t>
            </a:r>
            <a:r>
              <a:rPr lang="en-US" sz="2800" dirty="0" smtClean="0"/>
              <a:t>characterization:</a:t>
            </a:r>
          </a:p>
          <a:p>
            <a:pPr lvl="1"/>
            <a:r>
              <a:rPr lang="en-US" dirty="0" smtClean="0"/>
              <a:t>Speech</a:t>
            </a:r>
          </a:p>
          <a:p>
            <a:pPr lvl="1"/>
            <a:r>
              <a:rPr lang="en-US" dirty="0" smtClean="0"/>
              <a:t>Thoughts</a:t>
            </a:r>
          </a:p>
          <a:p>
            <a:pPr lvl="1"/>
            <a:r>
              <a:rPr lang="en-US" dirty="0" smtClean="0"/>
              <a:t>Effects on others towards the character</a:t>
            </a:r>
          </a:p>
          <a:p>
            <a:pPr lvl="1"/>
            <a:r>
              <a:rPr lang="en-US" dirty="0" smtClean="0"/>
              <a:t>Actions</a:t>
            </a:r>
          </a:p>
          <a:p>
            <a:pPr lvl="1"/>
            <a:r>
              <a:rPr lang="en-US" dirty="0" smtClean="0"/>
              <a:t>Looks</a:t>
            </a:r>
          </a:p>
          <a:p>
            <a:pPr lvl="2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411953">
            <a:off x="2735720" y="2041360"/>
            <a:ext cx="2547535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Easy</a:t>
            </a:r>
            <a:endParaRPr lang="en-US" sz="4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1170930">
            <a:off x="6716654" y="2118305"/>
            <a:ext cx="2547535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Hard(</a:t>
            </a:r>
            <a:r>
              <a:rPr lang="en-US" sz="35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er</a:t>
            </a:r>
            <a:r>
              <a:rPr lang="en-US" sz="3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</a:t>
            </a:r>
            <a:endParaRPr lang="en-US" sz="3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159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2286000"/>
            <a:ext cx="8610599" cy="38778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b="1" dirty="0"/>
              <a:t>S</a:t>
            </a:r>
            <a:r>
              <a:rPr lang="en-US" sz="3800" dirty="0"/>
              <a:t>peech</a:t>
            </a:r>
          </a:p>
          <a:p>
            <a:pPr marL="0" indent="0">
              <a:buNone/>
            </a:pPr>
            <a:r>
              <a:rPr lang="en-US" sz="3800" b="1" dirty="0"/>
              <a:t>T</a:t>
            </a:r>
            <a:r>
              <a:rPr lang="en-US" sz="3800" dirty="0"/>
              <a:t>houghts</a:t>
            </a:r>
          </a:p>
          <a:p>
            <a:pPr marL="0" indent="0">
              <a:buNone/>
            </a:pPr>
            <a:r>
              <a:rPr lang="en-US" sz="3800" b="1" dirty="0"/>
              <a:t>E</a:t>
            </a:r>
            <a:r>
              <a:rPr lang="en-US" sz="3800" dirty="0"/>
              <a:t>ffects on others towards the character</a:t>
            </a:r>
          </a:p>
          <a:p>
            <a:pPr marL="0" indent="0">
              <a:buNone/>
            </a:pPr>
            <a:r>
              <a:rPr lang="en-US" sz="3800" b="1" dirty="0"/>
              <a:t>A</a:t>
            </a:r>
            <a:r>
              <a:rPr lang="en-US" sz="3800" dirty="0"/>
              <a:t>ctions</a:t>
            </a:r>
          </a:p>
          <a:p>
            <a:pPr marL="0" indent="0">
              <a:buNone/>
            </a:pPr>
            <a:r>
              <a:rPr lang="en-US" sz="3800" b="1" dirty="0" smtClean="0"/>
              <a:t>L</a:t>
            </a:r>
            <a:r>
              <a:rPr lang="en-US" sz="3800" dirty="0" smtClean="0"/>
              <a:t>ooks</a:t>
            </a:r>
            <a:endParaRPr lang="en-US" sz="3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8490" y="469750"/>
            <a:ext cx="7756263" cy="1054250"/>
          </a:xfrm>
        </p:spPr>
        <p:txBody>
          <a:bodyPr/>
          <a:lstStyle/>
          <a:p>
            <a:r>
              <a:rPr lang="en-US" dirty="0" smtClean="0"/>
              <a:t>Tip #1: Acronym for Indirect: STEAL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51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8490" y="381000"/>
            <a:ext cx="7756263" cy="1054250"/>
          </a:xfrm>
        </p:spPr>
        <p:txBody>
          <a:bodyPr/>
          <a:lstStyle/>
          <a:p>
            <a:r>
              <a:rPr lang="en-US" dirty="0" smtClean="0"/>
              <a:t>Tip #2: Use Indirect for </a:t>
            </a:r>
            <a:br>
              <a:rPr lang="en-US" dirty="0" smtClean="0"/>
            </a:br>
            <a:r>
              <a:rPr lang="en-US" dirty="0" smtClean="0"/>
              <a:t>Visual Media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Film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09600" y="2947595"/>
            <a:ext cx="3882792" cy="3172968"/>
          </a:xfrm>
        </p:spPr>
        <p:txBody>
          <a:bodyPr>
            <a:noAutofit/>
          </a:bodyPr>
          <a:lstStyle/>
          <a:p>
            <a:r>
              <a:rPr lang="en-US" sz="2800" dirty="0"/>
              <a:t>Look at how the character dresses and moves. Note the facial expressions when </a:t>
            </a:r>
            <a:r>
              <a:rPr lang="en-US" sz="2800" dirty="0" smtClean="0"/>
              <a:t>the director </a:t>
            </a:r>
            <a:r>
              <a:rPr lang="en-US" sz="2800" dirty="0"/>
              <a:t>moves in for a close-up shot.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600" dirty="0" smtClean="0"/>
              <a:t>Drama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Pay attention to the way that the characters reveal their thoughts during a </a:t>
            </a:r>
            <a:r>
              <a:rPr lang="en-US" sz="2800" dirty="0" smtClean="0"/>
              <a:t>soliloquy.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253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3043</TotalTime>
  <Words>309</Words>
  <Application>Microsoft Office PowerPoint</Application>
  <PresentationFormat>On-screen Show (4:3)</PresentationFormat>
  <Paragraphs>60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Hardcover</vt:lpstr>
      <vt:lpstr>The Breakfast Club</vt:lpstr>
      <vt:lpstr>PowerPoint Presentation</vt:lpstr>
      <vt:lpstr>Characterization</vt:lpstr>
      <vt:lpstr>Characterization:  Round vs. Flat</vt:lpstr>
      <vt:lpstr>Characterization:  Dynamic vs. Static</vt:lpstr>
      <vt:lpstr>The Breakfast Club’s Letter</vt:lpstr>
      <vt:lpstr>Characterization:  Direct vs. Indirect</vt:lpstr>
      <vt:lpstr>Tip #1: Acronym for Indirect: STEAL</vt:lpstr>
      <vt:lpstr>Tip #2: Use Indirect for  Visual Media</vt:lpstr>
      <vt:lpstr>Example in Action!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Breakfast Club</dc:title>
  <dc:creator>Kat Davis</dc:creator>
  <cp:lastModifiedBy>Kat Davis</cp:lastModifiedBy>
  <cp:revision>14</cp:revision>
  <dcterms:created xsi:type="dcterms:W3CDTF">2013-02-09T23:36:42Z</dcterms:created>
  <dcterms:modified xsi:type="dcterms:W3CDTF">2013-02-12T21:30:56Z</dcterms:modified>
</cp:coreProperties>
</file>