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748" r:id="rId2"/>
  </p:sldMasterIdLst>
  <p:sldIdLst>
    <p:sldId id="257" r:id="rId3"/>
    <p:sldId id="256" r:id="rId4"/>
    <p:sldId id="258" r:id="rId5"/>
    <p:sldId id="261" r:id="rId6"/>
    <p:sldId id="260" r:id="rId7"/>
    <p:sldId id="262" r:id="rId8"/>
    <p:sldId id="259" r:id="rId9"/>
    <p:sldId id="287" r:id="rId10"/>
    <p:sldId id="288" r:id="rId11"/>
    <p:sldId id="286" r:id="rId12"/>
    <p:sldId id="290" r:id="rId13"/>
    <p:sldId id="268" r:id="rId14"/>
    <p:sldId id="278" r:id="rId15"/>
    <p:sldId id="266" r:id="rId16"/>
    <p:sldId id="277" r:id="rId17"/>
    <p:sldId id="269" r:id="rId18"/>
    <p:sldId id="291" r:id="rId19"/>
    <p:sldId id="279" r:id="rId20"/>
    <p:sldId id="271" r:id="rId21"/>
    <p:sldId id="292" r:id="rId22"/>
    <p:sldId id="285" r:id="rId23"/>
    <p:sldId id="282" r:id="rId24"/>
    <p:sldId id="293" r:id="rId25"/>
    <p:sldId id="273" r:id="rId26"/>
    <p:sldId id="274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88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79525" y="1600200"/>
            <a:ext cx="7085013" cy="1066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79525" y="2819400"/>
            <a:ext cx="5256213" cy="1143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9A2AABA5-28BF-4DCD-A111-01E49D98921D}" type="datetimeFigureOut">
              <a:rPr lang="en-US" smtClean="0"/>
              <a:t>1/21/2013</a:t>
            </a:fld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5BBF089E-BBD1-4491-936C-8CD3AD8EE2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A2AABA5-28BF-4DCD-A111-01E49D98921D}" type="datetimeFigureOut">
              <a:rPr lang="en-US" smtClean="0"/>
              <a:t>1/21/2013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BF089E-BBD1-4491-936C-8CD3AD8EE2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0705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94475" y="685800"/>
            <a:ext cx="1771650" cy="5440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9525" y="685800"/>
            <a:ext cx="5162550" cy="5440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A2AABA5-28BF-4DCD-A111-01E49D98921D}" type="datetimeFigureOut">
              <a:rPr lang="en-US" smtClean="0"/>
              <a:t>1/21/2013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BF089E-BBD1-4491-936C-8CD3AD8EE2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2890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1/21/2013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1/21/2013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F089E-BBD1-4491-936C-8CD3AD8EE2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1/21/2013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F089E-BBD1-4491-936C-8CD3AD8EE2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1/21/2013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F089E-BBD1-4491-936C-8CD3AD8EE21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1/21/2013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F089E-BBD1-4491-936C-8CD3AD8EE21D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1/21/2013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F089E-BBD1-4491-936C-8CD3AD8EE2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1/21/2013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F089E-BBD1-4491-936C-8CD3AD8EE2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1/21/2013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5BBF089E-BBD1-4491-936C-8CD3AD8EE2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A2AABA5-28BF-4DCD-A111-01E49D98921D}" type="datetimeFigureOut">
              <a:rPr lang="en-US" smtClean="0"/>
              <a:t>1/21/2013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BF089E-BBD1-4491-936C-8CD3AD8EE2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254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1/21/2013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5BBF089E-BBD1-4491-936C-8CD3AD8EE2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AABA5-28BF-4DCD-A111-01E49D98921D}" type="datetimeFigureOut">
              <a:rPr lang="en-US" smtClean="0"/>
              <a:t>1/21/2013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F089E-BBD1-4491-936C-8CD3AD8EE2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1/21/2013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A2AABA5-28BF-4DCD-A111-01E49D98921D}" type="datetimeFigureOut">
              <a:rPr lang="en-US" smtClean="0"/>
              <a:t>1/21/2013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BF089E-BBD1-4491-936C-8CD3AD8EE2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9131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9525" y="1600200"/>
            <a:ext cx="2552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84625" y="1600200"/>
            <a:ext cx="2552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A2AABA5-28BF-4DCD-A111-01E49D98921D}" type="datetimeFigureOut">
              <a:rPr lang="en-US" smtClean="0"/>
              <a:t>1/21/2013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BF089E-BBD1-4491-936C-8CD3AD8EE2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5125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A2AABA5-28BF-4DCD-A111-01E49D98921D}" type="datetimeFigureOut">
              <a:rPr lang="en-US" smtClean="0"/>
              <a:t>1/21/2013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BF089E-BBD1-4491-936C-8CD3AD8EE2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5926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A2AABA5-28BF-4DCD-A111-01E49D98921D}" type="datetimeFigureOut">
              <a:rPr lang="en-US" smtClean="0"/>
              <a:t>1/21/2013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BF089E-BBD1-4491-936C-8CD3AD8EE2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4374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A2AABA5-28BF-4DCD-A111-01E49D98921D}" type="datetimeFigureOut">
              <a:rPr lang="en-US" smtClean="0"/>
              <a:t>1/21/2013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BF089E-BBD1-4491-936C-8CD3AD8EE2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7223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A2AABA5-28BF-4DCD-A111-01E49D98921D}" type="datetimeFigureOut">
              <a:rPr lang="en-US" smtClean="0"/>
              <a:t>1/21/2013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BF089E-BBD1-4491-936C-8CD3AD8EE2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2675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A2AABA5-28BF-4DCD-A111-01E49D98921D}" type="datetimeFigureOut">
              <a:rPr lang="en-US" smtClean="0"/>
              <a:t>1/21/2013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BF089E-BBD1-4491-936C-8CD3AD8EE2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6190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79525" y="685800"/>
            <a:ext cx="7086600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9525" y="1600200"/>
            <a:ext cx="5257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29375"/>
            <a:ext cx="213360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</a:defRPr>
            </a:lvl1pPr>
          </a:lstStyle>
          <a:p>
            <a:fld id="{9A2AABA5-28BF-4DCD-A111-01E49D98921D}" type="datetimeFigureOut">
              <a:rPr lang="en-US" smtClean="0"/>
              <a:t>1/21/2013</a:t>
            </a:fld>
            <a:endParaRPr lang="en-US"/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29375"/>
            <a:ext cx="289560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29375"/>
            <a:ext cx="213360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n-lt"/>
              </a:defRPr>
            </a:lvl1pPr>
          </a:lstStyle>
          <a:p>
            <a:fld id="{5BBF089E-BBD1-4491-936C-8CD3AD8EE21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9A2AABA5-28BF-4DCD-A111-01E49D98921D}" type="datetimeFigureOut">
              <a:rPr lang="en-US" smtClean="0"/>
              <a:t>1/21/2013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5BBF089E-BBD1-4491-936C-8CD3AD8EE21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500" dirty="0" smtClean="0">
                <a:latin typeface="Goudy Stout" pitchFamily="18" charset="0"/>
              </a:rPr>
              <a:t>Commas</a:t>
            </a:r>
            <a:endParaRPr lang="en-US" sz="5500" dirty="0">
              <a:latin typeface="Goudy Stout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Why are they important?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7458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5334000"/>
            <a:ext cx="1333686" cy="9621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85800"/>
            <a:ext cx="7848599" cy="1202485"/>
          </a:xfrm>
        </p:spPr>
        <p:txBody>
          <a:bodyPr>
            <a:normAutofit fontScale="90000"/>
          </a:bodyPr>
          <a:lstStyle/>
          <a:p>
            <a:r>
              <a:rPr lang="en-US" dirty="0"/>
              <a:t>Commas with introductory </a:t>
            </a:r>
            <a:r>
              <a:rPr lang="en-US" dirty="0" smtClean="0"/>
              <a:t>words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762000" y="1905000"/>
            <a:ext cx="7467600" cy="3818069"/>
          </a:xfrm>
        </p:spPr>
        <p:txBody>
          <a:bodyPr/>
          <a:lstStyle/>
          <a:p>
            <a:r>
              <a:rPr lang="en-US" dirty="0"/>
              <a:t>“Introductory words like </a:t>
            </a:r>
            <a:r>
              <a:rPr lang="en-US" i="1" dirty="0"/>
              <a:t>however, still, furthermore,</a:t>
            </a:r>
            <a:r>
              <a:rPr lang="en-US" dirty="0"/>
              <a:t> and </a:t>
            </a:r>
            <a:r>
              <a:rPr lang="en-US" i="1" dirty="0"/>
              <a:t>meanwhile</a:t>
            </a:r>
            <a:r>
              <a:rPr lang="en-US" dirty="0"/>
              <a:t> create continuity from one sentence to the next</a:t>
            </a:r>
            <a:r>
              <a:rPr lang="en-US" dirty="0" smtClean="0"/>
              <a:t>.”</a:t>
            </a:r>
          </a:p>
          <a:p>
            <a:endParaRPr lang="en-US" dirty="0" smtClean="0"/>
          </a:p>
          <a:p>
            <a:pPr lvl="1"/>
            <a:r>
              <a:rPr lang="en-US" b="1" dirty="0"/>
              <a:t>“Hero” Example: </a:t>
            </a:r>
            <a:r>
              <a:rPr lang="en-US" dirty="0"/>
              <a:t>The coaches reviewed the game strategy. </a:t>
            </a:r>
            <a:r>
              <a:rPr lang="en-US" b="1" i="1" dirty="0">
                <a:solidFill>
                  <a:srgbClr val="FF0000"/>
                </a:solidFill>
              </a:rPr>
              <a:t>Meanwhile</a:t>
            </a:r>
            <a:r>
              <a:rPr lang="en-US" dirty="0"/>
              <a:t>, the athletes trained on the Nautilus equipment</a:t>
            </a:r>
            <a:r>
              <a:rPr lang="en-US" dirty="0" smtClean="0"/>
              <a:t>.</a:t>
            </a:r>
          </a:p>
          <a:p>
            <a:pPr lvl="1"/>
            <a:r>
              <a:rPr lang="en-US" b="1" dirty="0"/>
              <a:t>“Hero” Example: </a:t>
            </a:r>
            <a:r>
              <a:rPr lang="en-US" dirty="0" smtClean="0"/>
              <a:t>Most </a:t>
            </a:r>
            <a:r>
              <a:rPr lang="en-US" dirty="0"/>
              <a:t>of the evidence seemed convincing. </a:t>
            </a:r>
            <a:r>
              <a:rPr lang="en-US" b="1" i="1" dirty="0">
                <a:solidFill>
                  <a:srgbClr val="FF0000"/>
                </a:solidFill>
              </a:rPr>
              <a:t>Still</a:t>
            </a:r>
            <a:r>
              <a:rPr lang="en-US" i="1" dirty="0"/>
              <a:t>,</a:t>
            </a:r>
            <a:r>
              <a:rPr lang="en-US" dirty="0"/>
              <a:t> the credibility of some witnesses was in question.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733800" y="3276600"/>
            <a:ext cx="3810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 smtClean="0">
                <a:solidFill>
                  <a:srgbClr val="FF0000"/>
                </a:solidFill>
              </a:rPr>
              <a:t>,</a:t>
            </a:r>
            <a:endParaRPr lang="en-US" sz="70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00400" y="4393049"/>
            <a:ext cx="3810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 smtClean="0">
                <a:solidFill>
                  <a:srgbClr val="FF0000"/>
                </a:solidFill>
              </a:rPr>
              <a:t>,</a:t>
            </a:r>
            <a:endParaRPr lang="en-US" sz="7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235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9067800" cy="1202485"/>
          </a:xfrm>
        </p:spPr>
        <p:txBody>
          <a:bodyPr>
            <a:normAutofit/>
          </a:bodyPr>
          <a:lstStyle/>
          <a:p>
            <a:r>
              <a:rPr lang="en-US" dirty="0" smtClean="0"/>
              <a:t>Common introductory phrases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1981200"/>
            <a:ext cx="6196405" cy="435774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prepositional phrases</a:t>
            </a:r>
            <a:br>
              <a:rPr lang="en-US" sz="2800" dirty="0" smtClean="0"/>
            </a:br>
            <a:endParaRPr lang="en-US" sz="2800" dirty="0" smtClean="0"/>
          </a:p>
          <a:p>
            <a:r>
              <a:rPr lang="en-US" sz="2800" dirty="0" smtClean="0"/>
              <a:t>appositive phrases</a:t>
            </a:r>
            <a:br>
              <a:rPr lang="en-US" sz="2800" dirty="0" smtClean="0"/>
            </a:br>
            <a:endParaRPr lang="en-US" sz="2800" dirty="0" smtClean="0"/>
          </a:p>
          <a:p>
            <a:r>
              <a:rPr lang="en-US" sz="2800" dirty="0" smtClean="0"/>
              <a:t>participial phrases </a:t>
            </a:r>
            <a:br>
              <a:rPr lang="en-US" sz="2800" dirty="0" smtClean="0"/>
            </a:br>
            <a:endParaRPr lang="en-US" sz="2800" dirty="0" smtClean="0"/>
          </a:p>
          <a:p>
            <a:r>
              <a:rPr lang="en-US" sz="2800" dirty="0" smtClean="0"/>
              <a:t>infinitive phrases</a:t>
            </a:r>
            <a:br>
              <a:rPr lang="en-US" sz="2800" dirty="0" smtClean="0"/>
            </a:br>
            <a:endParaRPr lang="en-US" sz="2800" dirty="0" smtClean="0"/>
          </a:p>
          <a:p>
            <a:r>
              <a:rPr lang="en-US" sz="2800" dirty="0" smtClean="0"/>
              <a:t>absolute phrases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5334000"/>
            <a:ext cx="1333686" cy="962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692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838200"/>
            <a:ext cx="8077201" cy="1202485"/>
          </a:xfrm>
        </p:spPr>
        <p:txBody>
          <a:bodyPr>
            <a:normAutofit fontScale="90000"/>
          </a:bodyPr>
          <a:lstStyle/>
          <a:p>
            <a:r>
              <a:rPr lang="en-US" dirty="0"/>
              <a:t>Commas with introductory </a:t>
            </a:r>
            <a:r>
              <a:rPr lang="en-US" dirty="0" smtClean="0"/>
              <a:t> prepositional phrases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2119257"/>
            <a:ext cx="7162800" cy="3603812"/>
          </a:xfrm>
        </p:spPr>
        <p:txBody>
          <a:bodyPr/>
          <a:lstStyle/>
          <a:p>
            <a:pPr marL="0" indent="0">
              <a:buNone/>
            </a:pPr>
            <a:endParaRPr lang="en-US" b="1" dirty="0" smtClean="0"/>
          </a:p>
          <a:p>
            <a:r>
              <a:rPr lang="en-US" b="1" dirty="0" smtClean="0"/>
              <a:t>“Hero” Example: </a:t>
            </a:r>
            <a:r>
              <a:rPr lang="en-US" dirty="0" smtClean="0"/>
              <a:t>During the frigid Michigan winters, Shawn runs at the indoor track.</a:t>
            </a:r>
            <a:br>
              <a:rPr lang="en-US" dirty="0" smtClean="0"/>
            </a:br>
            <a:endParaRPr lang="en-US" dirty="0" smtClean="0"/>
          </a:p>
          <a:p>
            <a:r>
              <a:rPr lang="en-US" b="1" dirty="0" smtClean="0"/>
              <a:t>“Hero” Example: </a:t>
            </a:r>
            <a:r>
              <a:rPr lang="en-US" dirty="0" smtClean="0"/>
              <a:t>Of all the places she looked for her keys, Jenny did not think to look in the freezer next to the pizza rolls. 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7772400" y="2030849"/>
            <a:ext cx="3810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 smtClean="0">
                <a:solidFill>
                  <a:srgbClr val="FF0000"/>
                </a:solidFill>
              </a:rPr>
              <a:t>,</a:t>
            </a:r>
            <a:endParaRPr lang="en-US" sz="70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73827" y="3557733"/>
            <a:ext cx="3810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 smtClean="0">
                <a:solidFill>
                  <a:srgbClr val="FF0000"/>
                </a:solidFill>
              </a:rPr>
              <a:t>,</a:t>
            </a:r>
            <a:endParaRPr lang="en-US" sz="7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854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Turn!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119256"/>
            <a:ext cx="7162800" cy="405294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 smtClean="0"/>
              <a:t>Where do(</a:t>
            </a:r>
            <a:r>
              <a:rPr lang="en-US" b="1" dirty="0" err="1" smtClean="0"/>
              <a:t>es</a:t>
            </a:r>
            <a:r>
              <a:rPr lang="en-US" b="1" dirty="0" smtClean="0"/>
              <a:t>) the comma(s) go?</a:t>
            </a:r>
            <a:endParaRPr lang="en-US" b="1" dirty="0"/>
          </a:p>
          <a:p>
            <a:endParaRPr lang="en-US" dirty="0" smtClean="0"/>
          </a:p>
          <a:p>
            <a:r>
              <a:rPr lang="en-US" sz="2800" dirty="0" smtClean="0"/>
              <a:t>In the summer of 2006 I lived in Australia for six weeks.</a:t>
            </a:r>
            <a:br>
              <a:rPr lang="en-US" sz="2800" dirty="0" smtClean="0"/>
            </a:br>
            <a:endParaRPr lang="en-US" sz="2800" dirty="0" smtClean="0"/>
          </a:p>
          <a:p>
            <a:r>
              <a:rPr lang="en-US" sz="2800" dirty="0" smtClean="0"/>
              <a:t>In the event that tomorrow is a snow day you will turn your homework in the next day.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4572000" y="2488049"/>
            <a:ext cx="3810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 smtClean="0">
                <a:solidFill>
                  <a:srgbClr val="FF0000"/>
                </a:solidFill>
              </a:rPr>
              <a:t>,</a:t>
            </a:r>
            <a:endParaRPr lang="en-US" sz="70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86600" y="3886200"/>
            <a:ext cx="3810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 smtClean="0">
                <a:solidFill>
                  <a:srgbClr val="FF0000"/>
                </a:solidFill>
              </a:rPr>
              <a:t>,</a:t>
            </a:r>
            <a:endParaRPr lang="en-US" sz="7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4736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Commas with introductory </a:t>
            </a:r>
            <a:r>
              <a:rPr lang="en-US" dirty="0" smtClean="0"/>
              <a:t> participial phrases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2057400"/>
            <a:ext cx="6196405" cy="3962400"/>
          </a:xfrm>
        </p:spPr>
        <p:txBody>
          <a:bodyPr/>
          <a:lstStyle/>
          <a:p>
            <a:r>
              <a:rPr lang="en-US" b="1" dirty="0" smtClean="0"/>
              <a:t>“Hero” Example: </a:t>
            </a:r>
            <a:r>
              <a:rPr lang="en-US" dirty="0" smtClean="0"/>
              <a:t>Determined to run a mile in under 10 minutes, Shawn practiced every day to build up his endurance.</a:t>
            </a:r>
            <a:br>
              <a:rPr lang="en-US" dirty="0" smtClean="0"/>
            </a:br>
            <a:endParaRPr lang="en-US" dirty="0" smtClean="0"/>
          </a:p>
          <a:p>
            <a:r>
              <a:rPr lang="en-US" b="1" dirty="0" smtClean="0"/>
              <a:t>“Hero” Example: </a:t>
            </a:r>
            <a:r>
              <a:rPr lang="en-US" dirty="0" smtClean="0"/>
              <a:t>Persuaded by her brother, Jessica went rollerblading with her friends. </a:t>
            </a:r>
            <a:br>
              <a:rPr lang="en-US" dirty="0" smtClean="0"/>
            </a:br>
            <a:endParaRPr lang="en-US" dirty="0" smtClean="0"/>
          </a:p>
          <a:p>
            <a:r>
              <a:rPr lang="en-US" b="1" dirty="0" smtClean="0"/>
              <a:t>“Hero” Example: </a:t>
            </a:r>
            <a:r>
              <a:rPr lang="en-US" dirty="0" smtClean="0"/>
              <a:t> Entering Best Buy we were bombarded by four store employees on commission.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962400" y="1878449"/>
            <a:ext cx="3810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 smtClean="0">
                <a:solidFill>
                  <a:srgbClr val="FF0000"/>
                </a:solidFill>
              </a:rPr>
              <a:t>,</a:t>
            </a:r>
            <a:endParaRPr lang="en-US" sz="70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086600" y="3048000"/>
            <a:ext cx="3810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 smtClean="0">
                <a:solidFill>
                  <a:srgbClr val="FF0000"/>
                </a:solidFill>
              </a:rPr>
              <a:t>,</a:t>
            </a:r>
            <a:endParaRPr lang="en-US" sz="70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72200" y="4240649"/>
            <a:ext cx="3810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 smtClean="0">
                <a:solidFill>
                  <a:srgbClr val="FF0000"/>
                </a:solidFill>
              </a:rPr>
              <a:t>,</a:t>
            </a:r>
            <a:endParaRPr lang="en-US" sz="7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654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Turn!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2119256"/>
            <a:ext cx="6614160" cy="3900543"/>
          </a:xfrm>
        </p:spPr>
        <p:txBody>
          <a:bodyPr>
            <a:normAutofit/>
          </a:bodyPr>
          <a:lstStyle/>
          <a:p>
            <a:r>
              <a:rPr lang="en-US" b="1" dirty="0" smtClean="0"/>
              <a:t>Where do(</a:t>
            </a:r>
            <a:r>
              <a:rPr lang="en-US" b="1" dirty="0" err="1" smtClean="0"/>
              <a:t>es</a:t>
            </a:r>
            <a:r>
              <a:rPr lang="en-US" b="1" dirty="0" smtClean="0"/>
              <a:t>) the comma(s) go?</a:t>
            </a:r>
            <a:endParaRPr lang="en-US" b="1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Undecided about running in the Boston Marathon Kelsey waited until the last day to sign up.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Recalled by her constituents the Mayor of Troy had to move out of her new corner office.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895600" y="3250049"/>
            <a:ext cx="3810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 smtClean="0">
                <a:solidFill>
                  <a:srgbClr val="FF0000"/>
                </a:solidFill>
              </a:rPr>
              <a:t>,</a:t>
            </a:r>
            <a:endParaRPr lang="en-US" sz="70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57800" y="4419600"/>
            <a:ext cx="3810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 smtClean="0">
                <a:solidFill>
                  <a:srgbClr val="FF0000"/>
                </a:solidFill>
              </a:rPr>
              <a:t>,</a:t>
            </a:r>
            <a:endParaRPr lang="en-US" sz="7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368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Commas with </a:t>
            </a:r>
            <a:r>
              <a:rPr lang="en-US" dirty="0" smtClean="0"/>
              <a:t>introductory clauses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2119257"/>
            <a:ext cx="7010400" cy="3603812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RULE:  </a:t>
            </a:r>
            <a:r>
              <a:rPr lang="en-US" b="1" dirty="0" smtClean="0"/>
              <a:t>Use a comma after an introductory adverb (subordinate) clauses</a:t>
            </a:r>
            <a:br>
              <a:rPr lang="en-US" b="1" dirty="0" smtClean="0"/>
            </a:br>
            <a:endParaRPr lang="en-US" b="1" dirty="0" smtClean="0"/>
          </a:p>
          <a:p>
            <a:pPr lvl="1"/>
            <a:r>
              <a:rPr lang="en-US" b="1" dirty="0" smtClean="0"/>
              <a:t>“Hero” Example: </a:t>
            </a:r>
            <a:r>
              <a:rPr lang="en-US" dirty="0" smtClean="0"/>
              <a:t>After the swim meet, Michael swam just a dozen more laps.</a:t>
            </a:r>
            <a:br>
              <a:rPr lang="en-US" dirty="0" smtClean="0"/>
            </a:br>
            <a:endParaRPr lang="en-US" dirty="0" smtClean="0"/>
          </a:p>
          <a:p>
            <a:pPr lvl="1"/>
            <a:r>
              <a:rPr lang="en-US" b="1" dirty="0" smtClean="0"/>
              <a:t>“Hero” Example: </a:t>
            </a:r>
            <a:r>
              <a:rPr lang="en-US" dirty="0" smtClean="0"/>
              <a:t>While walking to her next class, Katie listened to country music on her iPod Touch.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019800" y="2743200"/>
            <a:ext cx="3810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 smtClean="0">
                <a:solidFill>
                  <a:srgbClr val="FF0000"/>
                </a:solidFill>
              </a:rPr>
              <a:t>,</a:t>
            </a:r>
            <a:endParaRPr lang="en-US" sz="70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315200" y="3783449"/>
            <a:ext cx="3810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 smtClean="0">
                <a:solidFill>
                  <a:srgbClr val="FF0000"/>
                </a:solidFill>
              </a:rPr>
              <a:t>,</a:t>
            </a:r>
            <a:endParaRPr lang="en-US" sz="7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0813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Introductory clauses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2119256"/>
            <a:ext cx="6196405" cy="4052943"/>
          </a:xfrm>
        </p:spPr>
        <p:txBody>
          <a:bodyPr numCol="2">
            <a:normAutofit/>
          </a:bodyPr>
          <a:lstStyle/>
          <a:p>
            <a:r>
              <a:rPr lang="en-US" dirty="0" smtClean="0"/>
              <a:t>start with adverbs like…</a:t>
            </a:r>
          </a:p>
          <a:p>
            <a:r>
              <a:rPr lang="en-US" i="1" dirty="0" smtClean="0"/>
              <a:t>After</a:t>
            </a:r>
          </a:p>
          <a:p>
            <a:r>
              <a:rPr lang="en-US" i="1" dirty="0" smtClean="0"/>
              <a:t>Although</a:t>
            </a:r>
          </a:p>
          <a:p>
            <a:r>
              <a:rPr lang="en-US" i="1" dirty="0" smtClean="0"/>
              <a:t>As</a:t>
            </a:r>
          </a:p>
          <a:p>
            <a:r>
              <a:rPr lang="en-US" i="1" dirty="0" smtClean="0"/>
              <a:t>Because</a:t>
            </a:r>
          </a:p>
          <a:p>
            <a:r>
              <a:rPr lang="en-US" i="1" dirty="0" smtClean="0"/>
              <a:t>Before</a:t>
            </a:r>
          </a:p>
          <a:p>
            <a:r>
              <a:rPr lang="en-US" i="1" dirty="0" smtClean="0"/>
              <a:t>If</a:t>
            </a:r>
          </a:p>
          <a:p>
            <a:endParaRPr lang="en-US" i="1" dirty="0"/>
          </a:p>
          <a:p>
            <a:endParaRPr lang="en-US" i="1" dirty="0" smtClean="0"/>
          </a:p>
          <a:p>
            <a:endParaRPr lang="en-US" i="1" dirty="0"/>
          </a:p>
          <a:p>
            <a:r>
              <a:rPr lang="en-US" i="1" dirty="0" smtClean="0"/>
              <a:t>Since</a:t>
            </a:r>
            <a:r>
              <a:rPr lang="en-US" i="1" dirty="0"/>
              <a:t>, </a:t>
            </a:r>
            <a:endParaRPr lang="en-US" i="1" dirty="0" smtClean="0"/>
          </a:p>
          <a:p>
            <a:r>
              <a:rPr lang="en-US" i="1" dirty="0" smtClean="0"/>
              <a:t>Though</a:t>
            </a:r>
          </a:p>
          <a:p>
            <a:r>
              <a:rPr lang="en-US" i="1" dirty="0" smtClean="0"/>
              <a:t>Until</a:t>
            </a:r>
          </a:p>
          <a:p>
            <a:r>
              <a:rPr lang="en-US" i="1" dirty="0" smtClean="0"/>
              <a:t>When</a:t>
            </a:r>
          </a:p>
          <a:p>
            <a:r>
              <a:rPr lang="en-US" dirty="0" smtClean="0"/>
              <a:t>-</a:t>
            </a:r>
            <a:r>
              <a:rPr lang="en-US" dirty="0" err="1" smtClean="0"/>
              <a:t>ly</a:t>
            </a:r>
            <a:endParaRPr lang="en-US" dirty="0" smtClean="0"/>
          </a:p>
          <a:p>
            <a:r>
              <a:rPr lang="en-US" dirty="0" smtClean="0"/>
              <a:t>etc.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2606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Turn!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2119256"/>
            <a:ext cx="6614160" cy="3900543"/>
          </a:xfrm>
        </p:spPr>
        <p:txBody>
          <a:bodyPr>
            <a:normAutofit/>
          </a:bodyPr>
          <a:lstStyle/>
          <a:p>
            <a:r>
              <a:rPr lang="en-US" b="1" dirty="0" smtClean="0"/>
              <a:t>Where do(</a:t>
            </a:r>
            <a:r>
              <a:rPr lang="en-US" b="1" dirty="0" err="1" smtClean="0"/>
              <a:t>es</a:t>
            </a:r>
            <a:r>
              <a:rPr lang="en-US" b="1" dirty="0" smtClean="0"/>
              <a:t>) the comma(s) go?</a:t>
            </a:r>
            <a:endParaRPr lang="en-US" b="1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If you can dodge a wrench you can dodge a ball.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Calmly approaching the couple Julia asked them if they wanted to buy any Girl Scout Cookies.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029200" y="2895600"/>
            <a:ext cx="3810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 smtClean="0">
                <a:solidFill>
                  <a:srgbClr val="FF0000"/>
                </a:solidFill>
              </a:rPr>
              <a:t>,</a:t>
            </a:r>
            <a:endParaRPr lang="en-US" sz="70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62600" y="3657600"/>
            <a:ext cx="3810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 smtClean="0">
                <a:solidFill>
                  <a:srgbClr val="FF0000"/>
                </a:solidFill>
              </a:rPr>
              <a:t>,</a:t>
            </a:r>
            <a:endParaRPr lang="en-US" sz="7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0969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990600"/>
            <a:ext cx="8991599" cy="1202485"/>
          </a:xfrm>
        </p:spPr>
        <p:txBody>
          <a:bodyPr>
            <a:normAutofit fontScale="90000"/>
          </a:bodyPr>
          <a:lstStyle/>
          <a:p>
            <a:r>
              <a:rPr lang="en-US" dirty="0"/>
              <a:t>Commas with compound sentences but NOT with compound sentence parts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119256"/>
            <a:ext cx="7391400" cy="3900543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RULE</a:t>
            </a:r>
            <a:r>
              <a:rPr lang="en-US" b="1" dirty="0" smtClean="0">
                <a:solidFill>
                  <a:srgbClr val="FF0000"/>
                </a:solidFill>
              </a:rPr>
              <a:t>: </a:t>
            </a:r>
            <a:r>
              <a:rPr lang="en-US" b="1" dirty="0" smtClean="0"/>
              <a:t>Use commas before coordinating conjunctions only when the subject is mentioned or repeated in the clause containing the coordinating conjunction.  If the subject is inferred, do not use a comma.</a:t>
            </a:r>
            <a:endParaRPr lang="en-US" b="1" dirty="0" smtClean="0">
              <a:solidFill>
                <a:srgbClr val="FF0000"/>
              </a:solidFill>
            </a:endParaRPr>
          </a:p>
          <a:p>
            <a:endParaRPr lang="en-US" b="1" dirty="0"/>
          </a:p>
          <a:p>
            <a:pPr lvl="1"/>
            <a:r>
              <a:rPr lang="en-US" b="1" dirty="0"/>
              <a:t>“Hero” Example</a:t>
            </a:r>
            <a:r>
              <a:rPr lang="en-US" b="1" dirty="0" smtClean="0"/>
              <a:t>:  </a:t>
            </a:r>
            <a:r>
              <a:rPr lang="en-US" dirty="0" smtClean="0"/>
              <a:t>John went to the store, but Mary stayed home.</a:t>
            </a:r>
            <a:br>
              <a:rPr lang="en-US" dirty="0" smtClean="0"/>
            </a:br>
            <a:endParaRPr lang="en-US" dirty="0" smtClean="0"/>
          </a:p>
          <a:p>
            <a:pPr lvl="1"/>
            <a:r>
              <a:rPr lang="en-US" b="1" dirty="0" smtClean="0"/>
              <a:t>“Zero” </a:t>
            </a:r>
            <a:r>
              <a:rPr lang="en-US" b="1" dirty="0"/>
              <a:t>Example</a:t>
            </a:r>
            <a:r>
              <a:rPr lang="en-US" b="1" dirty="0" smtClean="0"/>
              <a:t>: </a:t>
            </a:r>
            <a:r>
              <a:rPr lang="en-US" dirty="0" smtClean="0"/>
              <a:t>John went to the store, and bought bread</a:t>
            </a:r>
            <a:endParaRPr lang="en-US" b="1" dirty="0" smtClean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&quot;No&quot; Symbol 3"/>
          <p:cNvSpPr/>
          <p:nvPr/>
        </p:nvSpPr>
        <p:spPr>
          <a:xfrm>
            <a:off x="6019800" y="5231249"/>
            <a:ext cx="457200" cy="533400"/>
          </a:xfrm>
          <a:prstGeom prst="noSmoking">
            <a:avLst/>
          </a:prstGeom>
          <a:solidFill>
            <a:srgbClr val="FF0000">
              <a:alpha val="66000"/>
            </a:srgb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19800" y="4621649"/>
            <a:ext cx="3810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 smtClean="0"/>
              <a:t>,</a:t>
            </a:r>
            <a:endParaRPr lang="en-US" sz="7000" dirty="0"/>
          </a:p>
        </p:txBody>
      </p:sp>
      <p:sp>
        <p:nvSpPr>
          <p:cNvPr id="6" name="TextBox 5"/>
          <p:cNvSpPr txBox="1"/>
          <p:nvPr/>
        </p:nvSpPr>
        <p:spPr>
          <a:xfrm>
            <a:off x="6096000" y="3554849"/>
            <a:ext cx="3810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 smtClean="0">
                <a:solidFill>
                  <a:srgbClr val="FF0000"/>
                </a:solidFill>
              </a:rPr>
              <a:t>,</a:t>
            </a:r>
            <a:endParaRPr lang="en-US" sz="7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1578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1" y="914400"/>
            <a:ext cx="7445828" cy="52120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65755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Review: </a:t>
            </a:r>
            <a:br>
              <a:rPr lang="en-US" dirty="0" smtClean="0"/>
            </a:br>
            <a:r>
              <a:rPr lang="en-US" dirty="0" smtClean="0"/>
              <a:t>Coordinating Conjunctions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33600"/>
            <a:ext cx="3227832" cy="4038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000" b="1" dirty="0">
                <a:solidFill>
                  <a:srgbClr val="FF0000"/>
                </a:solidFill>
              </a:rPr>
              <a:t>F</a:t>
            </a:r>
            <a:r>
              <a:rPr lang="en-US" sz="3000" dirty="0"/>
              <a:t>or</a:t>
            </a:r>
            <a:endParaRPr lang="en-US" sz="30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3000" b="1" dirty="0">
                <a:solidFill>
                  <a:srgbClr val="FF0000"/>
                </a:solidFill>
              </a:rPr>
              <a:t>A</a:t>
            </a:r>
            <a:r>
              <a:rPr lang="en-US" sz="3000" dirty="0"/>
              <a:t>nd</a:t>
            </a:r>
            <a:endParaRPr lang="en-US" sz="30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3000" b="1" dirty="0">
                <a:solidFill>
                  <a:srgbClr val="FF0000"/>
                </a:solidFill>
              </a:rPr>
              <a:t>N</a:t>
            </a:r>
            <a:r>
              <a:rPr lang="en-US" sz="3000" dirty="0"/>
              <a:t>or</a:t>
            </a:r>
            <a:endParaRPr lang="en-US" sz="30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3000" b="1" dirty="0">
                <a:solidFill>
                  <a:srgbClr val="FF0000"/>
                </a:solidFill>
              </a:rPr>
              <a:t>B</a:t>
            </a:r>
            <a:r>
              <a:rPr lang="en-US" sz="3000" dirty="0"/>
              <a:t>ut</a:t>
            </a:r>
            <a:endParaRPr lang="en-US" sz="30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3000" b="1" dirty="0" smtClean="0">
                <a:solidFill>
                  <a:srgbClr val="FF0000"/>
                </a:solidFill>
              </a:rPr>
              <a:t>O</a:t>
            </a:r>
            <a:r>
              <a:rPr lang="en-US" sz="3000" dirty="0" smtClean="0"/>
              <a:t>r</a:t>
            </a:r>
            <a:endParaRPr lang="en-US" sz="30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3000" b="1" dirty="0">
                <a:solidFill>
                  <a:srgbClr val="FF0000"/>
                </a:solidFill>
              </a:rPr>
              <a:t>Y</a:t>
            </a:r>
            <a:r>
              <a:rPr lang="en-US" sz="3000" dirty="0"/>
              <a:t>et</a:t>
            </a:r>
            <a:endParaRPr lang="en-US" sz="30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3000" b="1" dirty="0">
                <a:solidFill>
                  <a:srgbClr val="FF0000"/>
                </a:solidFill>
              </a:rPr>
              <a:t>S</a:t>
            </a:r>
            <a:r>
              <a:rPr lang="en-US" sz="3000" dirty="0"/>
              <a:t>o</a:t>
            </a:r>
            <a:endParaRPr lang="en-US" sz="3000" b="1" dirty="0"/>
          </a:p>
          <a:p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590800"/>
            <a:ext cx="3227832" cy="3810000"/>
          </a:xfrm>
        </p:spPr>
        <p:txBody>
          <a:bodyPr/>
          <a:lstStyle/>
          <a:p>
            <a:r>
              <a:rPr lang="en-US" dirty="0" smtClean="0"/>
              <a:t>Did you notice that clauses on either sides of a coordinating conjunction were independent clauses?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7302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990600"/>
            <a:ext cx="8991599" cy="1202485"/>
          </a:xfrm>
        </p:spPr>
        <p:txBody>
          <a:bodyPr>
            <a:normAutofit fontScale="90000"/>
          </a:bodyPr>
          <a:lstStyle/>
          <a:p>
            <a:r>
              <a:rPr lang="en-US" dirty="0"/>
              <a:t>Commas with compound sentences but NOT with compound sentence parts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19256"/>
            <a:ext cx="7467600" cy="397674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RULE</a:t>
            </a:r>
            <a:r>
              <a:rPr lang="en-US" b="1" dirty="0" smtClean="0">
                <a:solidFill>
                  <a:srgbClr val="FF0000"/>
                </a:solidFill>
              </a:rPr>
              <a:t>: </a:t>
            </a:r>
            <a:r>
              <a:rPr lang="en-US" b="1" dirty="0" smtClean="0"/>
              <a:t>Use commas before coordinating conjunctions only when the subject is mentioned or repeated in the clause containing the coordinating conjunction.  If the subject is inferred, do not use a comma.</a:t>
            </a:r>
            <a:endParaRPr lang="en-US" b="1" dirty="0" smtClean="0">
              <a:solidFill>
                <a:srgbClr val="FF0000"/>
              </a:solidFill>
            </a:endParaRPr>
          </a:p>
          <a:p>
            <a:endParaRPr lang="en-US" b="1" dirty="0"/>
          </a:p>
          <a:p>
            <a:pPr lvl="1"/>
            <a:r>
              <a:rPr lang="en-US" b="1" dirty="0" smtClean="0"/>
              <a:t>“</a:t>
            </a:r>
            <a:r>
              <a:rPr lang="en-US" b="1" dirty="0"/>
              <a:t>Hero” Example: </a:t>
            </a:r>
            <a:r>
              <a:rPr lang="en-US" dirty="0"/>
              <a:t>Jacob won </a:t>
            </a:r>
            <a:r>
              <a:rPr lang="en-US" i="1" dirty="0"/>
              <a:t>Dancing with the Stars</a:t>
            </a:r>
            <a:r>
              <a:rPr lang="en-US" dirty="0"/>
              <a:t>, yet Derek had a higher score.</a:t>
            </a:r>
            <a:endParaRPr lang="en-US" b="1" dirty="0"/>
          </a:p>
          <a:p>
            <a:pPr marL="365760" lvl="1" indent="0">
              <a:buNone/>
            </a:pPr>
            <a:endParaRPr lang="en-US" dirty="0"/>
          </a:p>
          <a:p>
            <a:pPr lvl="1"/>
            <a:r>
              <a:rPr lang="en-US" b="1" dirty="0" smtClean="0"/>
              <a:t>“Zero” </a:t>
            </a:r>
            <a:r>
              <a:rPr lang="en-US" b="1" dirty="0"/>
              <a:t>Example</a:t>
            </a:r>
            <a:r>
              <a:rPr lang="en-US" b="1" dirty="0" smtClean="0"/>
              <a:t>: </a:t>
            </a:r>
            <a:r>
              <a:rPr lang="en-US" dirty="0"/>
              <a:t>Jacob won </a:t>
            </a:r>
            <a:r>
              <a:rPr lang="en-US" i="1" dirty="0"/>
              <a:t>Dancing with the Stars</a:t>
            </a:r>
            <a:r>
              <a:rPr lang="en-US" dirty="0"/>
              <a:t>, </a:t>
            </a:r>
            <a:r>
              <a:rPr lang="en-US" dirty="0" smtClean="0"/>
              <a:t>and received a $10,000 check.</a:t>
            </a:r>
            <a:endParaRPr lang="en-US" b="1" dirty="0"/>
          </a:p>
          <a:p>
            <a:pPr lvl="1"/>
            <a:endParaRPr lang="en-US" b="1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467600" y="3554849"/>
            <a:ext cx="3810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 smtClean="0">
                <a:solidFill>
                  <a:srgbClr val="FF0000"/>
                </a:solidFill>
              </a:rPr>
              <a:t>,</a:t>
            </a:r>
            <a:endParaRPr lang="en-US" sz="70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467600" y="4697849"/>
            <a:ext cx="3810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 smtClean="0"/>
              <a:t>,</a:t>
            </a:r>
            <a:endParaRPr lang="en-US" sz="7000" dirty="0"/>
          </a:p>
        </p:txBody>
      </p:sp>
      <p:sp>
        <p:nvSpPr>
          <p:cNvPr id="6" name="&quot;No&quot; Symbol 5"/>
          <p:cNvSpPr/>
          <p:nvPr/>
        </p:nvSpPr>
        <p:spPr>
          <a:xfrm>
            <a:off x="7429500" y="5282624"/>
            <a:ext cx="457200" cy="533400"/>
          </a:xfrm>
          <a:prstGeom prst="noSmoking">
            <a:avLst/>
          </a:prstGeom>
          <a:solidFill>
            <a:srgbClr val="FF0000">
              <a:alpha val="66000"/>
            </a:srgb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088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Turn!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2119256"/>
            <a:ext cx="6614160" cy="3900543"/>
          </a:xfrm>
        </p:spPr>
        <p:txBody>
          <a:bodyPr>
            <a:normAutofit/>
          </a:bodyPr>
          <a:lstStyle/>
          <a:p>
            <a:r>
              <a:rPr lang="en-US" b="1" dirty="0" smtClean="0"/>
              <a:t>Where do(</a:t>
            </a:r>
            <a:r>
              <a:rPr lang="en-US" b="1" dirty="0" err="1" smtClean="0"/>
              <a:t>es</a:t>
            </a:r>
            <a:r>
              <a:rPr lang="en-US" b="1" dirty="0" smtClean="0"/>
              <a:t>) the comma(s) go?</a:t>
            </a:r>
          </a:p>
          <a:p>
            <a:endParaRPr lang="en-US" b="1" dirty="0"/>
          </a:p>
          <a:p>
            <a:endParaRPr lang="en-US" b="1" dirty="0" smtClean="0"/>
          </a:p>
          <a:p>
            <a:r>
              <a:rPr lang="en-US" dirty="0" smtClean="0"/>
              <a:t>Sam liked pepperoni pizza so he ordered one from Hungry Howie’s.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We have more errands to run but first I must quickly stop at my grandma’s house.</a:t>
            </a:r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029200" y="2869049"/>
            <a:ext cx="3810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 smtClean="0">
                <a:solidFill>
                  <a:srgbClr val="FF0000"/>
                </a:solidFill>
              </a:rPr>
              <a:t>,</a:t>
            </a:r>
            <a:endParaRPr lang="en-US" sz="70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10200" y="4038600"/>
            <a:ext cx="3810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 smtClean="0">
                <a:solidFill>
                  <a:srgbClr val="FF0000"/>
                </a:solidFill>
              </a:rPr>
              <a:t>,</a:t>
            </a:r>
            <a:endParaRPr lang="en-US" sz="7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342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Turn!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2119256"/>
            <a:ext cx="6614160" cy="3900543"/>
          </a:xfrm>
        </p:spPr>
        <p:txBody>
          <a:bodyPr>
            <a:normAutofit/>
          </a:bodyPr>
          <a:lstStyle/>
          <a:p>
            <a:r>
              <a:rPr lang="en-US" b="1" dirty="0" smtClean="0"/>
              <a:t>Where do(</a:t>
            </a:r>
            <a:r>
              <a:rPr lang="en-US" b="1" dirty="0" err="1" smtClean="0"/>
              <a:t>es</a:t>
            </a:r>
            <a:r>
              <a:rPr lang="en-US" b="1" dirty="0" smtClean="0"/>
              <a:t>) the comma(s) go?</a:t>
            </a:r>
          </a:p>
          <a:p>
            <a:endParaRPr lang="en-US" b="1" dirty="0"/>
          </a:p>
          <a:p>
            <a:endParaRPr lang="en-US" b="1" dirty="0" smtClean="0"/>
          </a:p>
          <a:p>
            <a:r>
              <a:rPr lang="en-US" dirty="0" smtClean="0"/>
              <a:t>Peter robbed Paul for he need money.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Lisa never did her homework nor did she listen to her parents.</a:t>
            </a:r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962400" y="2895600"/>
            <a:ext cx="3810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 smtClean="0">
                <a:solidFill>
                  <a:srgbClr val="FF0000"/>
                </a:solidFill>
              </a:rPr>
              <a:t>,</a:t>
            </a:r>
            <a:endParaRPr lang="en-US" sz="70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0" y="3707249"/>
            <a:ext cx="3810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 smtClean="0">
                <a:solidFill>
                  <a:srgbClr val="FF0000"/>
                </a:solidFill>
              </a:rPr>
              <a:t>,</a:t>
            </a:r>
            <a:endParaRPr lang="en-US" sz="7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0156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457200"/>
            <a:ext cx="6965245" cy="1202485"/>
          </a:xfrm>
        </p:spPr>
        <p:txBody>
          <a:bodyPr/>
          <a:lstStyle/>
          <a:p>
            <a:r>
              <a:rPr lang="en-US" dirty="0" smtClean="0"/>
              <a:t>Let’s Debrief…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0444" y="1730375"/>
            <a:ext cx="4462474" cy="36036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632050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Exit Tickets!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05000"/>
            <a:ext cx="7848600" cy="43434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Write </a:t>
            </a:r>
            <a:r>
              <a:rPr lang="en-US" dirty="0"/>
              <a:t>a sentence that correctly uses a comma after an introductory clause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smtClean="0"/>
              <a:t>Write </a:t>
            </a:r>
            <a:r>
              <a:rPr lang="en-US" dirty="0"/>
              <a:t>a sentence that correctly uses a comma in a compound sentence </a:t>
            </a:r>
            <a:r>
              <a:rPr lang="en-US" dirty="0" err="1" smtClean="0"/>
              <a:t>with</a:t>
            </a:r>
            <a:r>
              <a:rPr lang="en-US" b="1" dirty="0" err="1" smtClean="0"/>
              <a:t>OUT</a:t>
            </a:r>
            <a:r>
              <a:rPr lang="en-US" dirty="0" smtClean="0"/>
              <a:t> </a:t>
            </a:r>
            <a:r>
              <a:rPr lang="en-US" dirty="0"/>
              <a:t>compound parts.</a:t>
            </a:r>
          </a:p>
          <a:p>
            <a:endParaRPr lang="en-US" dirty="0"/>
          </a:p>
          <a:p>
            <a:r>
              <a:rPr lang="en-US" dirty="0" smtClean="0"/>
              <a:t>(oops, I wrote it wrong </a:t>
            </a:r>
            <a:r>
              <a:rPr lang="en-US" dirty="0" smtClean="0">
                <a:sym typeface="Wingdings" pitchFamily="2" charset="2"/>
              </a:rPr>
              <a:t>)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5198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701954"/>
            <a:ext cx="7010400" cy="54540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997175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298" y="891292"/>
            <a:ext cx="7032702" cy="520470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30525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859632"/>
            <a:ext cx="7391400" cy="53125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13252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116" y="1316615"/>
            <a:ext cx="7277484" cy="409358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874733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782780"/>
            <a:ext cx="5491744" cy="548076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2209800"/>
            <a:ext cx="1895475" cy="2851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382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19257"/>
            <a:ext cx="7467600" cy="4357743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Use </a:t>
            </a:r>
            <a:r>
              <a:rPr lang="en-US" dirty="0"/>
              <a:t>a comma in the following cases</a:t>
            </a:r>
            <a:r>
              <a:rPr lang="en-US" dirty="0" smtClean="0"/>
              <a:t>:</a:t>
            </a:r>
          </a:p>
          <a:p>
            <a:endParaRPr lang="en-US" dirty="0"/>
          </a:p>
          <a:p>
            <a:pPr lvl="1"/>
            <a:r>
              <a:rPr lang="en-US" dirty="0"/>
              <a:t>After an introductory clause. </a:t>
            </a:r>
          </a:p>
          <a:p>
            <a:pPr lvl="1"/>
            <a:r>
              <a:rPr lang="en-US" dirty="0"/>
              <a:t>After a long introductory prepositional phrase or more than one introductory prepositional phrase. </a:t>
            </a:r>
          </a:p>
          <a:p>
            <a:pPr lvl="1"/>
            <a:r>
              <a:rPr lang="en-US" dirty="0"/>
              <a:t>After introductory verbal phrases, some appositive phrases, or absolute phrases.</a:t>
            </a:r>
          </a:p>
          <a:p>
            <a:pPr lvl="1"/>
            <a:r>
              <a:rPr lang="en-US" dirty="0"/>
              <a:t>If there is a distinct pause. </a:t>
            </a:r>
          </a:p>
          <a:p>
            <a:pPr lvl="1"/>
            <a:r>
              <a:rPr lang="en-US" dirty="0"/>
              <a:t>To avoid confusion. </a:t>
            </a:r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62001" y="817582"/>
            <a:ext cx="7298268" cy="120248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Hello, Nice to Meet You: Commas After Introductions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5334000"/>
            <a:ext cx="1333686" cy="962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285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817582"/>
            <a:ext cx="7620000" cy="120248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pleasure is NOT mine: Comma </a:t>
            </a:r>
            <a:r>
              <a:rPr lang="en-US" dirty="0"/>
              <a:t>I</a:t>
            </a:r>
            <a:r>
              <a:rPr lang="en-US" dirty="0" smtClean="0"/>
              <a:t>ntroductions Gone Bad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514600"/>
            <a:ext cx="7658286" cy="3603812"/>
          </a:xfrm>
        </p:spPr>
        <p:txBody>
          <a:bodyPr/>
          <a:lstStyle/>
          <a:p>
            <a:r>
              <a:rPr lang="en-US" dirty="0"/>
              <a:t>Do not use a comma in the following cases</a:t>
            </a:r>
            <a:r>
              <a:rPr lang="en-US" dirty="0" smtClean="0"/>
              <a:t>:</a:t>
            </a:r>
          </a:p>
          <a:p>
            <a:endParaRPr lang="en-US" dirty="0"/>
          </a:p>
          <a:p>
            <a:pPr lvl="1"/>
            <a:r>
              <a:rPr lang="en-US" dirty="0"/>
              <a:t>After a brief prepositional phrase.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/>
              <a:t>Is it a single phrase of fewer than five words?)</a:t>
            </a:r>
          </a:p>
          <a:p>
            <a:pPr lvl="1"/>
            <a:r>
              <a:rPr lang="en-US" dirty="0"/>
              <a:t>After a restrictive (essential) appositive phrase.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[More on that a little later]</a:t>
            </a:r>
            <a:endParaRPr lang="en-US" dirty="0"/>
          </a:p>
          <a:p>
            <a:pPr lvl="1"/>
            <a:r>
              <a:rPr lang="en-US" dirty="0"/>
              <a:t>To separate the subject from the predicate.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[I’ll explain later]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5334000"/>
            <a:ext cx="1333686" cy="962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743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01159440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01159440</Template>
  <TotalTime>3872</TotalTime>
  <Words>575</Words>
  <Application>Microsoft Office PowerPoint</Application>
  <PresentationFormat>On-screen Show (4:3)</PresentationFormat>
  <Paragraphs>140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27" baseType="lpstr">
      <vt:lpstr>01159440</vt:lpstr>
      <vt:lpstr>Pushpin</vt:lpstr>
      <vt:lpstr>Commas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Hello, Nice to Meet You: Commas After Introductions</vt:lpstr>
      <vt:lpstr>The pleasure is NOT mine: Comma Introductions Gone Bad</vt:lpstr>
      <vt:lpstr>Commas with introductory words</vt:lpstr>
      <vt:lpstr>Common introductory phrases</vt:lpstr>
      <vt:lpstr>Commas with introductory  prepositional phrases</vt:lpstr>
      <vt:lpstr>Your Turn!</vt:lpstr>
      <vt:lpstr>Commas with introductory  participial phrases</vt:lpstr>
      <vt:lpstr>Your Turn!</vt:lpstr>
      <vt:lpstr>Commas with introductory clauses</vt:lpstr>
      <vt:lpstr>Introductory clauses</vt:lpstr>
      <vt:lpstr>Your Turn!</vt:lpstr>
      <vt:lpstr>Commas with compound sentences but NOT with compound sentence parts </vt:lpstr>
      <vt:lpstr>Review:  Coordinating Conjunctions</vt:lpstr>
      <vt:lpstr>Commas with compound sentences but NOT with compound sentence parts </vt:lpstr>
      <vt:lpstr>Your Turn!</vt:lpstr>
      <vt:lpstr>Your Turn!</vt:lpstr>
      <vt:lpstr>Let’s Debrief…</vt:lpstr>
      <vt:lpstr>Exit Tickets!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 Davis</dc:creator>
  <cp:lastModifiedBy>Kat Davis</cp:lastModifiedBy>
  <cp:revision>44</cp:revision>
  <dcterms:created xsi:type="dcterms:W3CDTF">2013-01-22T02:24:35Z</dcterms:created>
  <dcterms:modified xsi:type="dcterms:W3CDTF">2013-01-24T18:57:22Z</dcterms:modified>
</cp:coreProperties>
</file>