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3"/>
  </p:notesMasterIdLst>
  <p:sldIdLst>
    <p:sldId id="256" r:id="rId2"/>
    <p:sldId id="257" r:id="rId3"/>
    <p:sldId id="258" r:id="rId4"/>
    <p:sldId id="259" r:id="rId5"/>
    <p:sldId id="260" r:id="rId6"/>
    <p:sldId id="261" r:id="rId7"/>
    <p:sldId id="263" r:id="rId8"/>
    <p:sldId id="262" r:id="rId9"/>
    <p:sldId id="265" r:id="rId10"/>
    <p:sldId id="266"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7904AD-0807-4187-8165-5D5557995DE0}" type="datetimeFigureOut">
              <a:rPr lang="en-US" smtClean="0"/>
              <a:t>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339864-8329-4634-AA63-24AECC321624}" type="slidenum">
              <a:rPr lang="en-US" smtClean="0"/>
              <a:t>‹#›</a:t>
            </a:fld>
            <a:endParaRPr lang="en-US"/>
          </a:p>
        </p:txBody>
      </p:sp>
    </p:spTree>
    <p:extLst>
      <p:ext uri="{BB962C8B-B14F-4D97-AF65-F5344CB8AC3E}">
        <p14:creationId xmlns:p14="http://schemas.microsoft.com/office/powerpoint/2010/main" val="316858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339864-8329-4634-AA63-24AECC321624}" type="slidenum">
              <a:rPr lang="en-US" smtClean="0"/>
              <a:t>8</a:t>
            </a:fld>
            <a:endParaRPr lang="en-US"/>
          </a:p>
        </p:txBody>
      </p:sp>
    </p:spTree>
    <p:extLst>
      <p:ext uri="{BB962C8B-B14F-4D97-AF65-F5344CB8AC3E}">
        <p14:creationId xmlns:p14="http://schemas.microsoft.com/office/powerpoint/2010/main" val="1131857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3AB8E261-2982-410E-A37E-DC72897879EB}" type="datetimeFigureOut">
              <a:rPr lang="en-US" smtClean="0"/>
              <a:t>1/8/2013</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FAA52C3-705B-4704-9D98-542FE0768EE9}"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B8E261-2982-410E-A37E-DC72897879EB}" type="datetimeFigureOut">
              <a:rPr lang="en-US" smtClean="0"/>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AA52C3-705B-4704-9D98-542FE0768EE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B8E261-2982-410E-A37E-DC72897879EB}" type="datetimeFigureOut">
              <a:rPr lang="en-US" smtClean="0"/>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AA52C3-705B-4704-9D98-542FE0768EE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B8E261-2982-410E-A37E-DC72897879EB}" type="datetimeFigureOut">
              <a:rPr lang="en-US" smtClean="0"/>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AA52C3-705B-4704-9D98-542FE0768EE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B8E261-2982-410E-A37E-DC72897879EB}" type="datetimeFigureOut">
              <a:rPr lang="en-US" smtClean="0"/>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AA52C3-705B-4704-9D98-542FE0768EE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AB8E261-2982-410E-A37E-DC72897879EB}" type="datetimeFigureOut">
              <a:rPr lang="en-US" smtClean="0"/>
              <a:t>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AA52C3-705B-4704-9D98-542FE0768EE9}"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B8E261-2982-410E-A37E-DC72897879EB}" type="datetimeFigureOut">
              <a:rPr lang="en-US" smtClean="0"/>
              <a:t>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AA52C3-705B-4704-9D98-542FE0768EE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B8E261-2982-410E-A37E-DC72897879EB}" type="datetimeFigureOut">
              <a:rPr lang="en-US" smtClean="0"/>
              <a:t>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AA52C3-705B-4704-9D98-542FE0768EE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B8E261-2982-410E-A37E-DC72897879EB}" type="datetimeFigureOut">
              <a:rPr lang="en-US" smtClean="0"/>
              <a:t>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AA52C3-705B-4704-9D98-542FE0768EE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AB8E261-2982-410E-A37E-DC72897879EB}" type="datetimeFigureOut">
              <a:rPr lang="en-US" smtClean="0"/>
              <a:t>1/8/2013</a:t>
            </a:fld>
            <a:endParaRPr lang="en-US"/>
          </a:p>
        </p:txBody>
      </p:sp>
      <p:sp>
        <p:nvSpPr>
          <p:cNvPr id="7" name="Slide Number Placeholder 6"/>
          <p:cNvSpPr>
            <a:spLocks noGrp="1"/>
          </p:cNvSpPr>
          <p:nvPr>
            <p:ph type="sldNum" sz="quarter" idx="12"/>
          </p:nvPr>
        </p:nvSpPr>
        <p:spPr/>
        <p:txBody>
          <a:bodyPr/>
          <a:lstStyle/>
          <a:p>
            <a:fld id="{0FAA52C3-705B-4704-9D98-542FE0768EE9}"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B8E261-2982-410E-A37E-DC72897879EB}" type="datetimeFigureOut">
              <a:rPr lang="en-US" smtClean="0"/>
              <a:t>1/8/2013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0FAA52C3-705B-4704-9D98-542FE0768EE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3AB8E261-2982-410E-A37E-DC72897879EB}" type="datetimeFigureOut">
              <a:rPr lang="en-US" smtClean="0"/>
              <a:t>1/8/2013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FAA52C3-705B-4704-9D98-542FE0768EE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Dr. Heidegger’s Experiment</a:t>
            </a:r>
            <a:endParaRPr lang="en-US" dirty="0"/>
          </a:p>
        </p:txBody>
      </p:sp>
      <p:sp>
        <p:nvSpPr>
          <p:cNvPr id="3" name="Subtitle 2"/>
          <p:cNvSpPr>
            <a:spLocks noGrp="1"/>
          </p:cNvSpPr>
          <p:nvPr>
            <p:ph type="subTitle" idx="1"/>
          </p:nvPr>
        </p:nvSpPr>
        <p:spPr/>
        <p:txBody>
          <a:bodyPr/>
          <a:lstStyle/>
          <a:p>
            <a:r>
              <a:rPr lang="en-US" dirty="0" smtClean="0"/>
              <a:t>Written By: Nathanial Hawthorne</a:t>
            </a:r>
            <a:endParaRPr lang="en-US" dirty="0"/>
          </a:p>
        </p:txBody>
      </p:sp>
    </p:spTree>
    <p:extLst>
      <p:ext uri="{BB962C8B-B14F-4D97-AF65-F5344CB8AC3E}">
        <p14:creationId xmlns:p14="http://schemas.microsoft.com/office/powerpoint/2010/main" val="32588382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6200"/>
            <a:ext cx="7024744" cy="1143000"/>
          </a:xfrm>
        </p:spPr>
        <p:txBody>
          <a:bodyPr/>
          <a:lstStyle/>
          <a:p>
            <a:r>
              <a:rPr lang="en-US" dirty="0" smtClean="0"/>
              <a:t>Annotation</a:t>
            </a:r>
            <a:endParaRPr lang="en-US" dirty="0"/>
          </a:p>
        </p:txBody>
      </p:sp>
      <p:sp>
        <p:nvSpPr>
          <p:cNvPr id="3" name="Content Placeholder 2"/>
          <p:cNvSpPr>
            <a:spLocks noGrp="1"/>
          </p:cNvSpPr>
          <p:nvPr>
            <p:ph idx="1"/>
          </p:nvPr>
        </p:nvSpPr>
        <p:spPr>
          <a:xfrm>
            <a:off x="1043492" y="1143000"/>
            <a:ext cx="7414708" cy="5562600"/>
          </a:xfrm>
        </p:spPr>
        <p:txBody>
          <a:bodyPr>
            <a:normAutofit lnSpcReduction="10000"/>
          </a:bodyPr>
          <a:lstStyle/>
          <a:p>
            <a:r>
              <a:rPr lang="en-US" dirty="0" smtClean="0"/>
              <a:t>Mark it up</a:t>
            </a:r>
          </a:p>
          <a:p>
            <a:pPr lvl="1"/>
            <a:r>
              <a:rPr lang="en-US" dirty="0" smtClean="0"/>
              <a:t>Highlighter, underlines, margin notes, circle words, any kind of notes</a:t>
            </a:r>
          </a:p>
          <a:p>
            <a:r>
              <a:rPr lang="en-US" dirty="0" smtClean="0"/>
              <a:t>Ask it questions.</a:t>
            </a:r>
          </a:p>
          <a:p>
            <a:pPr lvl="1"/>
            <a:r>
              <a:rPr lang="en-US" dirty="0" smtClean="0"/>
              <a:t>“What?  I have no idea what you’re talking about, dude.”</a:t>
            </a:r>
          </a:p>
          <a:p>
            <a:r>
              <a:rPr lang="en-US" dirty="0" smtClean="0"/>
              <a:t>Attention diverts?  Write that down.  Seriously.</a:t>
            </a:r>
          </a:p>
          <a:p>
            <a:pPr lvl="1"/>
            <a:r>
              <a:rPr lang="en-US" dirty="0" smtClean="0"/>
              <a:t>See the word “twilight” and the movie pops in your head? “Ugh, I hate that movie.  Sparkly vampires?  Really?”</a:t>
            </a:r>
          </a:p>
          <a:p>
            <a:pPr lvl="1"/>
            <a:r>
              <a:rPr lang="en-US" dirty="0" smtClean="0"/>
              <a:t>“This </a:t>
            </a:r>
            <a:r>
              <a:rPr lang="en-US" dirty="0" err="1" smtClean="0"/>
              <a:t>kinda</a:t>
            </a:r>
            <a:r>
              <a:rPr lang="en-US" dirty="0" smtClean="0"/>
              <a:t> reminds me of the movie </a:t>
            </a:r>
            <a:r>
              <a:rPr lang="en-US" i="1" dirty="0" smtClean="0"/>
              <a:t>Death Becomes Her</a:t>
            </a:r>
            <a:r>
              <a:rPr lang="en-US" dirty="0" smtClean="0"/>
              <a:t>.  They drank an elixir to stay young, but they had to keep putting makeup on to look human.  Oh, and they tried to kill each other, but they couldn’t, because they were now immortal. </a:t>
            </a:r>
            <a:r>
              <a:rPr lang="en-US" dirty="0" err="1" smtClean="0"/>
              <a:t>Haha</a:t>
            </a:r>
            <a:r>
              <a:rPr lang="en-US" dirty="0" smtClean="0"/>
              <a:t> I should watch that again.”</a:t>
            </a:r>
            <a:endParaRPr lang="en-US" dirty="0"/>
          </a:p>
        </p:txBody>
      </p:sp>
    </p:spTree>
    <p:extLst>
      <p:ext uri="{BB962C8B-B14F-4D97-AF65-F5344CB8AC3E}">
        <p14:creationId xmlns:p14="http://schemas.microsoft.com/office/powerpoint/2010/main" val="14759135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Thursday: Homework</a:t>
            </a:r>
            <a:endParaRPr lang="en-US" dirty="0"/>
          </a:p>
        </p:txBody>
      </p:sp>
      <p:sp>
        <p:nvSpPr>
          <p:cNvPr id="3" name="Content Placeholder 2"/>
          <p:cNvSpPr>
            <a:spLocks noGrp="1"/>
          </p:cNvSpPr>
          <p:nvPr>
            <p:ph idx="1"/>
          </p:nvPr>
        </p:nvSpPr>
        <p:spPr>
          <a:xfrm>
            <a:off x="1043492" y="2323652"/>
            <a:ext cx="7414708" cy="4229548"/>
          </a:xfrm>
        </p:spPr>
        <p:txBody>
          <a:bodyPr>
            <a:normAutofit lnSpcReduction="10000"/>
          </a:bodyPr>
          <a:lstStyle/>
          <a:p>
            <a:r>
              <a:rPr lang="en-US" dirty="0" smtClean="0"/>
              <a:t>Close readings work best if you read the piece a few times.  Think of it as a good movie…you catch something new every time you see it.  Same thing with close reading.  You catch something new every time you read it.</a:t>
            </a:r>
            <a:br>
              <a:rPr lang="en-US" dirty="0" smtClean="0"/>
            </a:br>
            <a:endParaRPr lang="en-US" dirty="0" smtClean="0"/>
          </a:p>
          <a:p>
            <a:r>
              <a:rPr lang="en-US" b="1" dirty="0" smtClean="0"/>
              <a:t>Read and annotate</a:t>
            </a:r>
            <a:r>
              <a:rPr lang="en-US" dirty="0" smtClean="0"/>
              <a:t> “Dr. Heidegger’s Experiment” like I showed you in class.  I will check for completion.</a:t>
            </a:r>
            <a:br>
              <a:rPr lang="en-US" dirty="0" smtClean="0"/>
            </a:br>
            <a:endParaRPr lang="en-US" dirty="0" smtClean="0"/>
          </a:p>
          <a:p>
            <a:r>
              <a:rPr lang="en-US" dirty="0" smtClean="0"/>
              <a:t>We will continue our class close reading tomorrow</a:t>
            </a:r>
            <a:endParaRPr lang="en-US" dirty="0"/>
          </a:p>
        </p:txBody>
      </p:sp>
    </p:spTree>
    <p:extLst>
      <p:ext uri="{BB962C8B-B14F-4D97-AF65-F5344CB8AC3E}">
        <p14:creationId xmlns:p14="http://schemas.microsoft.com/office/powerpoint/2010/main" val="12341890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Brainstorm</a:t>
            </a:r>
            <a:endParaRPr lang="en-US" dirty="0"/>
          </a:p>
        </p:txBody>
      </p:sp>
      <p:sp>
        <p:nvSpPr>
          <p:cNvPr id="3" name="Content Placeholder 2"/>
          <p:cNvSpPr>
            <a:spLocks noGrp="1"/>
          </p:cNvSpPr>
          <p:nvPr>
            <p:ph idx="1"/>
          </p:nvPr>
        </p:nvSpPr>
        <p:spPr>
          <a:xfrm>
            <a:off x="1043492" y="2323652"/>
            <a:ext cx="6777317" cy="3696148"/>
          </a:xfrm>
        </p:spPr>
        <p:txBody>
          <a:bodyPr>
            <a:normAutofit/>
          </a:bodyPr>
          <a:lstStyle/>
          <a:p>
            <a:r>
              <a:rPr lang="en-US" dirty="0" smtClean="0"/>
              <a:t>What do you know about the </a:t>
            </a:r>
            <a:r>
              <a:rPr lang="en-US" b="1" dirty="0" smtClean="0"/>
              <a:t>Fountain of Youth</a:t>
            </a:r>
            <a:r>
              <a:rPr lang="en-US" dirty="0" smtClean="0"/>
              <a:t>?</a:t>
            </a:r>
            <a:br>
              <a:rPr lang="en-US" dirty="0" smtClean="0"/>
            </a:br>
            <a:endParaRPr lang="en-US" dirty="0" smtClean="0"/>
          </a:p>
          <a:p>
            <a:pPr lvl="1"/>
            <a:r>
              <a:rPr lang="en-US" dirty="0"/>
              <a:t>Heard of it?  </a:t>
            </a:r>
            <a:endParaRPr lang="en-US" dirty="0" smtClean="0"/>
          </a:p>
          <a:p>
            <a:pPr lvl="1"/>
            <a:r>
              <a:rPr lang="en-US" dirty="0" smtClean="0"/>
              <a:t>Been </a:t>
            </a:r>
            <a:r>
              <a:rPr lang="en-US" dirty="0"/>
              <a:t>there?  </a:t>
            </a:r>
            <a:endParaRPr lang="en-US" dirty="0" smtClean="0"/>
          </a:p>
          <a:p>
            <a:pPr lvl="1"/>
            <a:r>
              <a:rPr lang="en-US" dirty="0" smtClean="0"/>
              <a:t>Stories </a:t>
            </a:r>
            <a:r>
              <a:rPr lang="en-US" dirty="0"/>
              <a:t>of it?  </a:t>
            </a:r>
            <a:endParaRPr lang="en-US" dirty="0" smtClean="0"/>
          </a:p>
          <a:p>
            <a:pPr lvl="1"/>
            <a:r>
              <a:rPr lang="en-US" dirty="0" smtClean="0"/>
              <a:t>Movies</a:t>
            </a:r>
            <a:r>
              <a:rPr lang="en-US" dirty="0"/>
              <a:t>?  </a:t>
            </a:r>
            <a:endParaRPr lang="en-US" dirty="0" smtClean="0"/>
          </a:p>
          <a:p>
            <a:pPr lvl="1"/>
            <a:r>
              <a:rPr lang="en-US" dirty="0" smtClean="0"/>
              <a:t>Books</a:t>
            </a:r>
            <a:r>
              <a:rPr lang="en-US" dirty="0"/>
              <a:t>?  </a:t>
            </a:r>
            <a:endParaRPr lang="en-US" dirty="0" smtClean="0"/>
          </a:p>
          <a:p>
            <a:pPr lvl="1"/>
            <a:r>
              <a:rPr lang="en-US" dirty="0" smtClean="0"/>
              <a:t>Short </a:t>
            </a:r>
            <a:r>
              <a:rPr lang="en-US" dirty="0"/>
              <a:t>stories?</a:t>
            </a:r>
          </a:p>
          <a:p>
            <a:endParaRPr lang="en-US" dirty="0"/>
          </a:p>
        </p:txBody>
      </p:sp>
    </p:spTree>
    <p:extLst>
      <p:ext uri="{BB962C8B-B14F-4D97-AF65-F5344CB8AC3E}">
        <p14:creationId xmlns:p14="http://schemas.microsoft.com/office/powerpoint/2010/main" val="11982204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Okay, Let’s </a:t>
            </a:r>
            <a:r>
              <a:rPr lang="en-US" dirty="0"/>
              <a:t>say there is a Fountain of Youth.  </a:t>
            </a:r>
          </a:p>
        </p:txBody>
      </p:sp>
      <p:sp>
        <p:nvSpPr>
          <p:cNvPr id="3" name="Content Placeholder 2"/>
          <p:cNvSpPr>
            <a:spLocks noGrp="1"/>
          </p:cNvSpPr>
          <p:nvPr>
            <p:ph idx="1"/>
          </p:nvPr>
        </p:nvSpPr>
        <p:spPr>
          <a:xfrm>
            <a:off x="1043492" y="2587023"/>
            <a:ext cx="6777317" cy="3508977"/>
          </a:xfrm>
        </p:spPr>
        <p:txBody>
          <a:bodyPr/>
          <a:lstStyle/>
          <a:p>
            <a:pPr marL="342900" lvl="1"/>
            <a:r>
              <a:rPr lang="en-US" sz="2400" dirty="0"/>
              <a:t>Fountain made of what?  </a:t>
            </a:r>
            <a:r>
              <a:rPr lang="en-US" sz="2400" dirty="0" smtClean="0"/>
              <a:t>Stone?  Gold?</a:t>
            </a:r>
          </a:p>
          <a:p>
            <a:pPr marL="342900" lvl="1"/>
            <a:r>
              <a:rPr lang="en-US" sz="2400" dirty="0" smtClean="0"/>
              <a:t>How big is it?  Can you fit a human in it?  </a:t>
            </a:r>
          </a:p>
          <a:p>
            <a:pPr marL="342900" lvl="1"/>
            <a:r>
              <a:rPr lang="en-US" sz="2400" dirty="0" smtClean="0"/>
              <a:t>What </a:t>
            </a:r>
            <a:r>
              <a:rPr lang="en-US" sz="2400" dirty="0"/>
              <a:t>is the elixir made of?  What does </a:t>
            </a:r>
            <a:r>
              <a:rPr lang="en-US" sz="2400" dirty="0" smtClean="0"/>
              <a:t>the elixir look </a:t>
            </a:r>
            <a:r>
              <a:rPr lang="en-US" sz="2400" dirty="0"/>
              <a:t>like</a:t>
            </a:r>
            <a:r>
              <a:rPr lang="en-US" sz="2400" dirty="0" smtClean="0"/>
              <a:t>?</a:t>
            </a:r>
          </a:p>
          <a:p>
            <a:pPr marL="342900" lvl="1"/>
            <a:r>
              <a:rPr lang="en-US" dirty="0"/>
              <a:t>How do you know it’s the Fountain of Youth?  Is there a plaque?</a:t>
            </a:r>
          </a:p>
          <a:p>
            <a:pPr marL="342900" lvl="1"/>
            <a:endParaRPr lang="en-US" dirty="0"/>
          </a:p>
        </p:txBody>
      </p:sp>
    </p:spTree>
    <p:extLst>
      <p:ext uri="{BB962C8B-B14F-4D97-AF65-F5344CB8AC3E}">
        <p14:creationId xmlns:p14="http://schemas.microsoft.com/office/powerpoint/2010/main" val="2563688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Okay, let’s go with </a:t>
            </a:r>
            <a:r>
              <a:rPr lang="en-US" dirty="0" smtClean="0"/>
              <a:t>it’s </a:t>
            </a:r>
            <a:r>
              <a:rPr lang="en-US" dirty="0"/>
              <a:t>a </a:t>
            </a:r>
            <a:r>
              <a:rPr lang="en-US" dirty="0" smtClean="0"/>
              <a:t>liquid and you </a:t>
            </a:r>
            <a:r>
              <a:rPr lang="en-US" dirty="0"/>
              <a:t>had access to it.</a:t>
            </a:r>
          </a:p>
        </p:txBody>
      </p:sp>
      <p:sp>
        <p:nvSpPr>
          <p:cNvPr id="3" name="Content Placeholder 2"/>
          <p:cNvSpPr>
            <a:spLocks noGrp="1"/>
          </p:cNvSpPr>
          <p:nvPr>
            <p:ph idx="1"/>
          </p:nvPr>
        </p:nvSpPr>
        <p:spPr>
          <a:xfrm>
            <a:off x="1043492" y="2434623"/>
            <a:ext cx="6777317" cy="3508977"/>
          </a:xfrm>
        </p:spPr>
        <p:txBody>
          <a:bodyPr/>
          <a:lstStyle/>
          <a:p>
            <a:pPr lvl="0"/>
            <a:r>
              <a:rPr lang="en-US" dirty="0"/>
              <a:t>Would you drink it?</a:t>
            </a:r>
          </a:p>
          <a:p>
            <a:pPr marL="342900" lvl="1"/>
            <a:r>
              <a:rPr lang="en-US" sz="2400" dirty="0"/>
              <a:t>Would you be the first to drink it?  Or would you tell your friend “You do it first”?</a:t>
            </a:r>
          </a:p>
          <a:p>
            <a:pPr marL="342900" lvl="1"/>
            <a:r>
              <a:rPr lang="en-US" sz="2400" dirty="0"/>
              <a:t>What if there was a limited supply?</a:t>
            </a:r>
          </a:p>
          <a:p>
            <a:pPr marL="342900" lvl="1"/>
            <a:r>
              <a:rPr lang="en-US" sz="2400" dirty="0"/>
              <a:t>There haven’t been any long term studies done on the Fountain of Youth’s elixir.  You have no idea what its long term effect will be.  Would you still </a:t>
            </a:r>
            <a:r>
              <a:rPr lang="en-US" sz="2400" dirty="0" smtClean="0"/>
              <a:t>drink it</a:t>
            </a:r>
            <a:r>
              <a:rPr lang="en-US" sz="2400" dirty="0"/>
              <a:t>?</a:t>
            </a:r>
          </a:p>
          <a:p>
            <a:endParaRPr lang="en-US" dirty="0"/>
          </a:p>
        </p:txBody>
      </p:sp>
    </p:spTree>
    <p:extLst>
      <p:ext uri="{BB962C8B-B14F-4D97-AF65-F5344CB8AC3E}">
        <p14:creationId xmlns:p14="http://schemas.microsoft.com/office/powerpoint/2010/main" val="3560677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 Heidegger’s Experiment</a:t>
            </a:r>
            <a:endParaRPr lang="en-US" dirty="0"/>
          </a:p>
        </p:txBody>
      </p:sp>
      <p:sp>
        <p:nvSpPr>
          <p:cNvPr id="3" name="Content Placeholder 2"/>
          <p:cNvSpPr>
            <a:spLocks noGrp="1"/>
          </p:cNvSpPr>
          <p:nvPr>
            <p:ph idx="1"/>
          </p:nvPr>
        </p:nvSpPr>
        <p:spPr>
          <a:xfrm>
            <a:off x="1043492" y="2323652"/>
            <a:ext cx="6777317" cy="4000948"/>
          </a:xfrm>
        </p:spPr>
        <p:txBody>
          <a:bodyPr>
            <a:normAutofit lnSpcReduction="10000"/>
          </a:bodyPr>
          <a:lstStyle/>
          <a:p>
            <a:r>
              <a:rPr lang="en-US" dirty="0" smtClean="0"/>
              <a:t>Gathers 4 friends and says, “My dear old friends, I am desirous of your assistance in one of those little experiments with which I amuse myself here in my study.”</a:t>
            </a:r>
            <a:br>
              <a:rPr lang="en-US" dirty="0" smtClean="0"/>
            </a:br>
            <a:endParaRPr lang="en-US" dirty="0" smtClean="0"/>
          </a:p>
          <a:p>
            <a:r>
              <a:rPr lang="en-US" dirty="0" smtClean="0"/>
              <a:t>Then he eloquently says the equivalent of “hey y’all, watch this” and demonstrates the power of the elixir </a:t>
            </a:r>
            <a:r>
              <a:rPr lang="en-US" smtClean="0"/>
              <a:t>with a 50 year-old </a:t>
            </a:r>
            <a:r>
              <a:rPr lang="en-US" dirty="0" smtClean="0"/>
              <a:t>shrived up rose.</a:t>
            </a:r>
            <a:br>
              <a:rPr lang="en-US" dirty="0" smtClean="0"/>
            </a:br>
            <a:endParaRPr lang="en-US" dirty="0" smtClean="0"/>
          </a:p>
          <a:p>
            <a:r>
              <a:rPr lang="en-US" dirty="0"/>
              <a:t>His four friends drink the elixir. </a:t>
            </a:r>
            <a:endParaRPr lang="en-US" i="1" dirty="0"/>
          </a:p>
          <a:p>
            <a:endParaRPr lang="en-US" dirty="0"/>
          </a:p>
        </p:txBody>
      </p:sp>
    </p:spTree>
    <p:extLst>
      <p:ext uri="{BB962C8B-B14F-4D97-AF65-F5344CB8AC3E}">
        <p14:creationId xmlns:p14="http://schemas.microsoft.com/office/powerpoint/2010/main" val="2799660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 Heidegger’s Experiment</a:t>
            </a:r>
          </a:p>
        </p:txBody>
      </p:sp>
      <p:sp>
        <p:nvSpPr>
          <p:cNvPr id="3" name="Content Placeholder 2"/>
          <p:cNvSpPr>
            <a:spLocks noGrp="1"/>
          </p:cNvSpPr>
          <p:nvPr>
            <p:ph idx="1"/>
          </p:nvPr>
        </p:nvSpPr>
        <p:spPr>
          <a:xfrm>
            <a:off x="1043492" y="2323652"/>
            <a:ext cx="7262308" cy="3924748"/>
          </a:xfrm>
        </p:spPr>
        <p:txBody>
          <a:bodyPr>
            <a:normAutofit/>
          </a:bodyPr>
          <a:lstStyle/>
          <a:p>
            <a:endParaRPr lang="en-US" dirty="0" smtClean="0"/>
          </a:p>
          <a:p>
            <a:endParaRPr lang="en-US" dirty="0"/>
          </a:p>
          <a:p>
            <a:r>
              <a:rPr lang="en-US" dirty="0" smtClean="0"/>
              <a:t>So what do you think happened?  Let’s take a few predictions…</a:t>
            </a:r>
          </a:p>
          <a:p>
            <a:endParaRPr lang="en-US" dirty="0"/>
          </a:p>
          <a:p>
            <a:r>
              <a:rPr lang="en-US" dirty="0" smtClean="0"/>
              <a:t>And the winner is…</a:t>
            </a:r>
            <a:br>
              <a:rPr lang="en-US" dirty="0" smtClean="0"/>
            </a:br>
            <a:endParaRPr lang="en-US" dirty="0" smtClean="0"/>
          </a:p>
          <a:p>
            <a:r>
              <a:rPr lang="en-US" dirty="0" smtClean="0"/>
              <a:t>Oh you really didn’t think I was going to tell you</a:t>
            </a:r>
            <a:r>
              <a:rPr lang="en-US" dirty="0"/>
              <a:t>,</a:t>
            </a:r>
            <a:r>
              <a:rPr lang="en-US" dirty="0" smtClean="0"/>
              <a:t> now, did you?  </a:t>
            </a:r>
          </a:p>
          <a:p>
            <a:endParaRPr lang="en-US" dirty="0"/>
          </a:p>
        </p:txBody>
      </p:sp>
    </p:spTree>
    <p:extLst>
      <p:ext uri="{BB962C8B-B14F-4D97-AF65-F5344CB8AC3E}">
        <p14:creationId xmlns:p14="http://schemas.microsoft.com/office/powerpoint/2010/main" val="154970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Close Reading</a:t>
            </a:r>
            <a:endParaRPr lang="en-US" dirty="0"/>
          </a:p>
        </p:txBody>
      </p:sp>
      <p:sp>
        <p:nvSpPr>
          <p:cNvPr id="3" name="Content Placeholder 2"/>
          <p:cNvSpPr>
            <a:spLocks noGrp="1"/>
          </p:cNvSpPr>
          <p:nvPr>
            <p:ph idx="1"/>
          </p:nvPr>
        </p:nvSpPr>
        <p:spPr>
          <a:xfrm>
            <a:off x="1043492" y="2323652"/>
            <a:ext cx="6777317" cy="4077148"/>
          </a:xfrm>
        </p:spPr>
        <p:txBody>
          <a:bodyPr/>
          <a:lstStyle/>
          <a:p>
            <a:r>
              <a:rPr lang="en-US" dirty="0" smtClean="0"/>
              <a:t>Refresh my memory—what is close reading?</a:t>
            </a:r>
          </a:p>
          <a:p>
            <a:pPr lvl="1"/>
            <a:r>
              <a:rPr lang="en-US" dirty="0" smtClean="0"/>
              <a:t>What do you do?  What types of information are you looking for?</a:t>
            </a:r>
          </a:p>
          <a:p>
            <a:pPr lvl="2"/>
            <a:r>
              <a:rPr lang="en-US" dirty="0" smtClean="0"/>
              <a:t>Read slower, annotate (make notes in the margins), </a:t>
            </a:r>
            <a:r>
              <a:rPr lang="en-US" b="1" dirty="0" smtClean="0"/>
              <a:t>LOOK BEYOND THE SURFACE</a:t>
            </a:r>
          </a:p>
          <a:p>
            <a:pPr lvl="2"/>
            <a:r>
              <a:rPr lang="en-US" dirty="0" smtClean="0"/>
              <a:t>Imagery, details, figurative language, metaphors, comparisons.  </a:t>
            </a:r>
          </a:p>
          <a:p>
            <a:pPr lvl="1"/>
            <a:r>
              <a:rPr lang="en-US" dirty="0" smtClean="0"/>
              <a:t>What do you avoid doing?</a:t>
            </a:r>
          </a:p>
          <a:p>
            <a:pPr lvl="2"/>
            <a:r>
              <a:rPr lang="en-US" dirty="0" smtClean="0"/>
              <a:t>Skimming</a:t>
            </a:r>
          </a:p>
          <a:p>
            <a:pPr lvl="2"/>
            <a:r>
              <a:rPr lang="en-US" dirty="0" smtClean="0"/>
              <a:t>Simplifying the story</a:t>
            </a:r>
          </a:p>
        </p:txBody>
      </p:sp>
    </p:spTree>
    <p:extLst>
      <p:ext uri="{BB962C8B-B14F-4D97-AF65-F5344CB8AC3E}">
        <p14:creationId xmlns:p14="http://schemas.microsoft.com/office/powerpoint/2010/main" val="1882556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Symbolism</a:t>
            </a:r>
            <a:endParaRPr lang="en-US" dirty="0"/>
          </a:p>
        </p:txBody>
      </p:sp>
      <p:sp>
        <p:nvSpPr>
          <p:cNvPr id="3" name="Content Placeholder 2"/>
          <p:cNvSpPr>
            <a:spLocks noGrp="1"/>
          </p:cNvSpPr>
          <p:nvPr>
            <p:ph idx="1"/>
          </p:nvPr>
        </p:nvSpPr>
        <p:spPr>
          <a:xfrm>
            <a:off x="1043492" y="2323652"/>
            <a:ext cx="7338508" cy="4077148"/>
          </a:xfrm>
        </p:spPr>
        <p:txBody>
          <a:bodyPr>
            <a:normAutofit/>
          </a:bodyPr>
          <a:lstStyle/>
          <a:p>
            <a:r>
              <a:rPr lang="en-US" dirty="0" smtClean="0"/>
              <a:t>What is a symbol?</a:t>
            </a:r>
            <a:endParaRPr lang="en-US" dirty="0" smtClean="0"/>
          </a:p>
          <a:p>
            <a:pPr lvl="1"/>
            <a:r>
              <a:rPr lang="en-US" dirty="0" smtClean="0"/>
              <a:t>Are they always on purpose or can they be accidental?</a:t>
            </a:r>
          </a:p>
          <a:p>
            <a:pPr lvl="1"/>
            <a:r>
              <a:rPr lang="en-US" b="1" dirty="0" smtClean="0"/>
              <a:t>BOTH</a:t>
            </a:r>
            <a:r>
              <a:rPr lang="en-US" dirty="0" smtClean="0"/>
              <a:t> – there are the “right” answers, ones the author intended and ones you interpret.</a:t>
            </a:r>
          </a:p>
          <a:p>
            <a:pPr lvl="1"/>
            <a:r>
              <a:rPr lang="en-US" b="1" dirty="0" smtClean="0"/>
              <a:t>However! </a:t>
            </a:r>
            <a:r>
              <a:rPr lang="en-US" dirty="0" smtClean="0"/>
              <a:t>There can be wrong answers. </a:t>
            </a:r>
          </a:p>
          <a:p>
            <a:r>
              <a:rPr lang="en-US" dirty="0" smtClean="0"/>
              <a:t>How do you determine if something is a symbol?</a:t>
            </a:r>
          </a:p>
          <a:p>
            <a:pPr lvl="1"/>
            <a:r>
              <a:rPr lang="en-US" dirty="0" smtClean="0"/>
              <a:t>How frequently does it appear?  </a:t>
            </a:r>
            <a:r>
              <a:rPr lang="en-US" dirty="0" smtClean="0"/>
              <a:t>Can I argue why it’s a symbol with more than one reason?</a:t>
            </a:r>
            <a:endParaRPr lang="en-US" dirty="0"/>
          </a:p>
        </p:txBody>
      </p:sp>
    </p:spTree>
    <p:extLst>
      <p:ext uri="{BB962C8B-B14F-4D97-AF65-F5344CB8AC3E}">
        <p14:creationId xmlns:p14="http://schemas.microsoft.com/office/powerpoint/2010/main" val="3913135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Annotation</a:t>
            </a:r>
            <a:endParaRPr lang="en-US" dirty="0"/>
          </a:p>
        </p:txBody>
      </p:sp>
      <p:sp>
        <p:nvSpPr>
          <p:cNvPr id="3" name="Content Placeholder 2"/>
          <p:cNvSpPr>
            <a:spLocks noGrp="1"/>
          </p:cNvSpPr>
          <p:nvPr>
            <p:ph idx="1"/>
          </p:nvPr>
        </p:nvSpPr>
        <p:spPr/>
        <p:txBody>
          <a:bodyPr/>
          <a:lstStyle/>
          <a:p>
            <a:r>
              <a:rPr lang="en-US" dirty="0" smtClean="0"/>
              <a:t>Has anyone ever annotated a short story before?  If so, what did you do?</a:t>
            </a:r>
            <a:br>
              <a:rPr lang="en-US" dirty="0" smtClean="0"/>
            </a:br>
            <a:endParaRPr lang="en-US" dirty="0" smtClean="0"/>
          </a:p>
          <a:p>
            <a:r>
              <a:rPr lang="en-US" dirty="0" smtClean="0"/>
              <a:t>If I were to just tell you, “read and annotate this”, what does that mean you to?  What would you do?  What would you not do?</a:t>
            </a:r>
          </a:p>
          <a:p>
            <a:endParaRPr lang="en-US" dirty="0" smtClean="0"/>
          </a:p>
          <a:p>
            <a:endParaRPr lang="en-US" dirty="0"/>
          </a:p>
        </p:txBody>
      </p:sp>
    </p:spTree>
    <p:extLst>
      <p:ext uri="{BB962C8B-B14F-4D97-AF65-F5344CB8AC3E}">
        <p14:creationId xmlns:p14="http://schemas.microsoft.com/office/powerpoint/2010/main" val="7501308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3321</TotalTime>
  <Words>554</Words>
  <Application>Microsoft Office PowerPoint</Application>
  <PresentationFormat>On-screen Show (4:3)</PresentationFormat>
  <Paragraphs>62</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Austin</vt:lpstr>
      <vt:lpstr>Dr. Heidegger’s Experiment</vt:lpstr>
      <vt:lpstr>Brainstorm</vt:lpstr>
      <vt:lpstr>Okay, Let’s say there is a Fountain of Youth.  </vt:lpstr>
      <vt:lpstr>Okay, let’s go with it’s a liquid and you had access to it.</vt:lpstr>
      <vt:lpstr>Dr. Heidegger’s Experiment</vt:lpstr>
      <vt:lpstr>Dr. Heidegger’s Experiment</vt:lpstr>
      <vt:lpstr>Close Reading</vt:lpstr>
      <vt:lpstr>Symbolism</vt:lpstr>
      <vt:lpstr>Annotation</vt:lpstr>
      <vt:lpstr>Annotation</vt:lpstr>
      <vt:lpstr>Thursday: Homework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dc:creator>
  <cp:lastModifiedBy>Kat</cp:lastModifiedBy>
  <cp:revision>12</cp:revision>
  <dcterms:created xsi:type="dcterms:W3CDTF">2013-01-07T20:57:46Z</dcterms:created>
  <dcterms:modified xsi:type="dcterms:W3CDTF">2013-01-10T04:21:45Z</dcterms:modified>
</cp:coreProperties>
</file>