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6F6E8E-33CD-4548-A0F9-EB147F47C218}" type="datetimeFigureOut">
              <a:rPr/>
              <a:pPr>
                <a:defRPr/>
              </a:pPr>
              <a:t>1/20/2013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3E4FA1-CA28-4B8D-8893-055BD104013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339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C54B5-53E5-43C7-906D-DCE0ED0551DF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CEC60-763D-4955-A9B2-5E9C4D763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02209"/>
      </p:ext>
    </p:extLst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75694D-3B4D-4FEA-A8EE-99B71CD0A503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23D7F0E-4306-43FC-A71E-A42B91435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77177"/>
      </p:ext>
    </p:extLst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CABC-1406-4656-B276-6F29C968FED6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778E-48D4-4672-A850-5803977BE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43298"/>
      </p:ext>
    </p:extLst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342953D-0191-4D44-97CC-4536F1453631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A3B04B-D143-40D1-89F0-27237EA00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74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2135-9B4E-41D2-A898-38731A030FD4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30A3B-F49C-4B60-9381-61C9AD224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42405"/>
      </p:ext>
    </p:extLst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0765-C168-4719-84F1-4E3446F9F672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62446-76BA-4878-A581-3367C45CC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60650"/>
      </p:ext>
    </p:extLst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62C2-8196-4891-89AA-98EBD00A2D0D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8E1C8-67BF-4469-AA70-D46EEFA54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98142"/>
      </p:ext>
    </p:extLst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36D4-D20A-4B60-9750-DDBF2E7DF516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31179-7D70-4FB7-ABE9-42DE6F3D1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56625"/>
      </p:ext>
    </p:extLst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35D4B-A157-4717-89EF-3D9EED77736D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0A9D-9D53-40FB-9B63-6AD3F3C95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04319"/>
      </p:ext>
    </p:extLst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6E372-C6B4-416D-88B6-0329F0D896A8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5BD691-399C-43DE-809F-E33BBF3C9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29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992763E-1B1A-47A4-8394-EBE5308F5CD2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033C334-A906-454E-A08F-0FC3D3D2F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9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700" r:id="rId9"/>
    <p:sldLayoutId id="2147483691" r:id="rId10"/>
    <p:sldLayoutId id="2147483701" r:id="rId11"/>
  </p:sldLayoutIdLst>
  <p:transition spd="med">
    <p:cut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audio" Target="file:///C:\Users\gmartin\AppData\Local\Microsoft\Windows\Temporary%20Internet%20Files\Content.IE5\L772CXO5\MSj04416740000%5b1%5d.wav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Grammar!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(Hurray!)</a:t>
            </a:r>
          </a:p>
        </p:txBody>
      </p:sp>
      <p:pic>
        <p:nvPicPr>
          <p:cNvPr id="4" name="j0212336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Also, there are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Indefinite pronouns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Relative pronouns</a:t>
            </a:r>
          </a:p>
          <a:p>
            <a:pPr lvl="1" eaLnBrk="1" hangingPunct="1"/>
            <a:endParaRPr lang="en-US" sz="4500" smtClean="0">
              <a:solidFill>
                <a:schemeClr val="tx1"/>
              </a:solidFill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en-US" sz="4500" smtClean="0">
                <a:solidFill>
                  <a:schemeClr val="tx1"/>
                </a:solidFill>
              </a:rPr>
              <a:t>(we’ll discuss more later…)</a:t>
            </a:r>
          </a:p>
        </p:txBody>
      </p:sp>
    </p:spTree>
  </p:cSld>
  <p:clrMapOvr>
    <a:masterClrMapping/>
  </p:clrMapOvr>
  <p:transition spd="med"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Conjunctions </a:t>
            </a:r>
            <a:r>
              <a:rPr lang="en-US" sz="4800" dirty="0" smtClean="0">
                <a:solidFill>
                  <a:srgbClr val="FF0000"/>
                </a:solidFill>
              </a:rPr>
              <a:t>(c)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Show connections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sz="4200" dirty="0" smtClean="0"/>
              <a:t>Coordinating conjunctions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And, but, or, yet, so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Use in compound sentence parts and compound sentences</a:t>
            </a:r>
            <a:endParaRPr lang="en-US" sz="4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sz="4200" dirty="0" smtClean="0"/>
              <a:t>Subordinating conjunctions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Begin dependent (subordinate) clauses</a:t>
            </a:r>
          </a:p>
          <a:p>
            <a:pPr marL="1280160" lvl="4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"/>
              <a:defRPr/>
            </a:pPr>
            <a:r>
              <a:rPr lang="en-US" sz="4000" dirty="0" smtClean="0"/>
              <a:t>MANY of these!</a:t>
            </a:r>
          </a:p>
          <a:p>
            <a:pPr marL="1280160" lvl="4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"/>
              <a:defRPr/>
            </a:pPr>
            <a:r>
              <a:rPr lang="en-US" sz="4000" dirty="0" smtClean="0"/>
              <a:t>Used in complex and compound-complex sentences</a:t>
            </a:r>
            <a:endParaRPr lang="en-US" sz="4000" dirty="0"/>
          </a:p>
        </p:txBody>
      </p:sp>
    </p:spTree>
  </p:cSld>
  <p:clrMapOvr>
    <a:masterClrMapping/>
  </p:clrMapOvr>
  <p:transition spd="med"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Interjections </a:t>
            </a:r>
            <a:r>
              <a:rPr lang="en-US" sz="4800" smtClean="0">
                <a:solidFill>
                  <a:srgbClr val="FF0000"/>
                </a:solidFill>
              </a:rPr>
              <a:t>(i)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Interrupt the sentence; usually show emotion</a:t>
            </a:r>
          </a:p>
          <a:p>
            <a:pPr lvl="2" eaLnBrk="1" hangingPunct="1"/>
            <a:r>
              <a:rPr lang="en-US" sz="4200" smtClean="0"/>
              <a:t>Hey! Shut the door!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4200" smtClean="0"/>
          </a:p>
        </p:txBody>
      </p:sp>
      <p:pic>
        <p:nvPicPr>
          <p:cNvPr id="4" name="MSj02398.wav">
            <a:hlinkClick r:id="" action="ppaction://media"/>
          </p:cNvPr>
          <p:cNvPicPr>
            <a:picLocks noRot="1" noChangeAspect="1"/>
          </p:cNvPicPr>
          <p:nvPr>
            <a:wavAudioFile r:embed="rId1" name="MSj03884970000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410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Sentence types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Declarative (.) – makes a statement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Interrogative (?) – asks a question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Exclamatory (!) – shows emotion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Imperative (!/.) – makes a command and has an understood “you” subject</a:t>
            </a:r>
            <a:endParaRPr lang="en-US" sz="4800" dirty="0"/>
          </a:p>
        </p:txBody>
      </p:sp>
      <p:pic>
        <p:nvPicPr>
          <p:cNvPr id="4" name="MSj02414.wav">
            <a:hlinkClick r:id="" action="ppaction://media"/>
          </p:cNvPr>
          <p:cNvPicPr>
            <a:picLocks noRot="1" noChangeAspect="1"/>
          </p:cNvPicPr>
          <p:nvPr>
            <a:wavAudioFile r:embed="rId1" name="MSj00974930000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Sentence structures</a:t>
            </a:r>
            <a:endParaRPr lang="en-US" sz="48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Simple sentence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One subject, one verb, one complete thought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(But either the subject or verb may be compound)</a:t>
            </a:r>
          </a:p>
        </p:txBody>
      </p:sp>
    </p:spTree>
  </p:cSld>
  <p:clrMapOvr>
    <a:masterClrMapping/>
  </p:clrMapOvr>
  <p:transition spd="med"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Example: </a:t>
            </a:r>
            <a:r>
              <a:rPr lang="en-US" sz="4800" u="sng" smtClean="0"/>
              <a:t>Joe</a:t>
            </a:r>
            <a:r>
              <a:rPr lang="en-US" sz="4800" smtClean="0"/>
              <a:t> washed the car.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Notice order: S V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450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876800" y="2362200"/>
            <a:ext cx="18288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876800" y="2438400"/>
            <a:ext cx="18288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 w/compound parts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Subject: Joe and Sue washed the car.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Verb: Joe washed and waxed the car.</a:t>
            </a:r>
          </a:p>
        </p:txBody>
      </p:sp>
    </p:spTree>
  </p:cSld>
  <p:clrMapOvr>
    <a:masterClrMapping/>
  </p:clrMapOvr>
  <p:transition spd="med"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 continued..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Subject &amp; verb: Joe and Sue washed and waxed the car</a:t>
            </a:r>
            <a:r>
              <a:rPr lang="en-US" sz="4500" smtClean="0"/>
              <a:t>.</a:t>
            </a:r>
          </a:p>
        </p:txBody>
      </p:sp>
    </p:spTree>
  </p:cSld>
  <p:clrMapOvr>
    <a:masterClrMapping/>
  </p:clrMapOvr>
  <p:transition spd="med"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Notice in all examples, the order of subject verb is consistent: S V, S </a:t>
            </a:r>
            <a:r>
              <a:rPr lang="en-US" sz="4800" dirty="0" err="1" smtClean="0"/>
              <a:t>S</a:t>
            </a:r>
            <a:r>
              <a:rPr lang="en-US" sz="4800" dirty="0" smtClean="0"/>
              <a:t> V, S V </a:t>
            </a:r>
            <a:r>
              <a:rPr lang="en-US" sz="4800" dirty="0" err="1" smtClean="0"/>
              <a:t>V</a:t>
            </a:r>
            <a:r>
              <a:rPr lang="en-US" sz="4800" dirty="0" smtClean="0"/>
              <a:t>, or S </a:t>
            </a:r>
            <a:r>
              <a:rPr lang="en-US" sz="4800" dirty="0" err="1" smtClean="0"/>
              <a:t>S</a:t>
            </a:r>
            <a:r>
              <a:rPr lang="en-US" sz="4800" dirty="0" smtClean="0"/>
              <a:t> V </a:t>
            </a:r>
            <a:r>
              <a:rPr lang="en-US" sz="4800" dirty="0" err="1" smtClean="0"/>
              <a:t>V</a:t>
            </a:r>
            <a:endParaRPr lang="en-US" sz="4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The sentences cannot be divided at the conjunction into two complete thoughts!</a:t>
            </a:r>
            <a:endParaRPr lang="en-US" sz="4800" dirty="0"/>
          </a:p>
        </p:txBody>
      </p:sp>
    </p:spTree>
  </p:cSld>
  <p:clrMapOvr>
    <a:masterClrMapping/>
  </p:clrMapOvr>
  <p:transition spd="med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Parts of Speech</a:t>
            </a:r>
            <a:endParaRPr lang="en-US" sz="480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Nouns </a:t>
            </a:r>
            <a:r>
              <a:rPr lang="en-US" sz="4800" smtClean="0">
                <a:solidFill>
                  <a:srgbClr val="FF0000"/>
                </a:solidFill>
              </a:rPr>
              <a:t>(n)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Person, place, thing, idea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Can be subjects, objects, or just hanging out</a:t>
            </a:r>
          </a:p>
        </p:txBody>
      </p:sp>
    </p:spTree>
  </p:cSld>
  <p:clrMapOvr>
    <a:masterClrMapping/>
  </p:clrMapOvr>
  <p:transition spd="med">
    <p:cut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Compound Sentence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At least two subjects, two verbs, and two complete thoughts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Example: </a:t>
            </a:r>
            <a:r>
              <a:rPr lang="en-US" sz="4500" u="sng" dirty="0" smtClean="0">
                <a:solidFill>
                  <a:schemeClr val="tx1"/>
                </a:solidFill>
              </a:rPr>
              <a:t>Joe</a:t>
            </a:r>
            <a:r>
              <a:rPr lang="en-US" sz="4500" dirty="0" smtClean="0">
                <a:solidFill>
                  <a:schemeClr val="tx1"/>
                </a:solidFill>
              </a:rPr>
              <a:t> washed the car, and </a:t>
            </a:r>
            <a:r>
              <a:rPr lang="en-US" sz="4500" u="sng" dirty="0" smtClean="0">
                <a:solidFill>
                  <a:schemeClr val="tx1"/>
                </a:solidFill>
              </a:rPr>
              <a:t>Sue</a:t>
            </a:r>
            <a:r>
              <a:rPr lang="en-US" sz="4500" dirty="0" smtClean="0">
                <a:solidFill>
                  <a:schemeClr val="tx1"/>
                </a:solidFill>
              </a:rPr>
              <a:t> drove it to town.</a:t>
            </a:r>
            <a:endParaRPr lang="en-US" sz="45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00600" y="4876800"/>
            <a:ext cx="18288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800600" y="4953000"/>
            <a:ext cx="18288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0" y="5486400"/>
            <a:ext cx="13716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0" y="5562600"/>
            <a:ext cx="13716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MSj02445.wav">
            <a:hlinkClick r:id="" action="ppaction://media"/>
          </p:cNvPr>
          <p:cNvPicPr>
            <a:picLocks noRot="1" noChangeAspect="1"/>
          </p:cNvPicPr>
          <p:nvPr>
            <a:wavAudioFile r:embed="rId1" name="MSj03883880000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67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 Notice the order of a compound sentence: S V S V</a:t>
            </a:r>
          </a:p>
          <a:p>
            <a:pPr eaLnBrk="1" hangingPunct="1"/>
            <a:r>
              <a:rPr lang="en-US" sz="4800" smtClean="0"/>
              <a:t>It can be divided at the conjunction into two complete thoughts</a:t>
            </a:r>
          </a:p>
        </p:txBody>
      </p:sp>
    </p:spTree>
  </p:cSld>
  <p:clrMapOvr>
    <a:masterClrMapping/>
  </p:clrMapOvr>
  <p:transition spd="med">
    <p:cut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 As with a simple sentence, any part of the subject or verb of either clause of a compound sentence can be compound!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Joe and Sue washed and waxed the car, and Bob and Jane drove it to town and parked it at the restaurant.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 Complex sentence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At least two subjects, at least two verbs, one complete thought and one incomplete thought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Example: After </a:t>
            </a:r>
            <a:r>
              <a:rPr lang="en-US" sz="4500" u="sng" dirty="0" smtClean="0">
                <a:solidFill>
                  <a:schemeClr val="tx1"/>
                </a:solidFill>
              </a:rPr>
              <a:t>Joe</a:t>
            </a:r>
            <a:r>
              <a:rPr lang="en-US" sz="4500" dirty="0" smtClean="0">
                <a:solidFill>
                  <a:schemeClr val="tx1"/>
                </a:solidFill>
              </a:rPr>
              <a:t> washed the car, </a:t>
            </a:r>
            <a:r>
              <a:rPr lang="en-US" sz="4500" u="sng" dirty="0" smtClean="0">
                <a:solidFill>
                  <a:schemeClr val="tx1"/>
                </a:solidFill>
              </a:rPr>
              <a:t>Sue</a:t>
            </a:r>
            <a:r>
              <a:rPr lang="en-US" sz="4500" dirty="0" smtClean="0">
                <a:solidFill>
                  <a:schemeClr val="tx1"/>
                </a:solidFill>
              </a:rPr>
              <a:t> drove it to town.</a:t>
            </a:r>
            <a:endParaRPr lang="en-US" sz="45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791200" y="4800600"/>
            <a:ext cx="18288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91200" y="4876800"/>
            <a:ext cx="18288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14800" y="5334000"/>
            <a:ext cx="12192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5410200"/>
            <a:ext cx="12192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ut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 Notice that like in a compound sentence, the order is  S V S V</a:t>
            </a:r>
          </a:p>
          <a:p>
            <a:pPr eaLnBrk="1" hangingPunct="1"/>
            <a:r>
              <a:rPr lang="en-US" sz="4800" smtClean="0"/>
              <a:t>Notice, too, that there is no coordinating conjunction</a:t>
            </a:r>
          </a:p>
        </p:txBody>
      </p:sp>
    </p:spTree>
  </p:cSld>
  <p:clrMapOvr>
    <a:masterClrMapping/>
  </p:clrMapOvr>
  <p:transition spd="med">
    <p:cut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Instead, there is a subordinating </a:t>
            </a:r>
            <a:r>
              <a:rPr lang="en-US" sz="4800" dirty="0" err="1" smtClean="0"/>
              <a:t>conjuction</a:t>
            </a:r>
            <a:endParaRPr lang="en-US" sz="4800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Begins the dependent (or subordinate) clause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If removed, dependent clause is no longer dependent!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 The dependent clause can come anywhere in the sentence and is punctuated differently depending on where it is: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At beginning, followed by comma ( S V, S V)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In middle, set off by commas on each side (S, S V, V)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At end, no comma (S V S V)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 As with simple and compound sentences, any part of the subject or verb of either (or all) clauses may be compound; this does NOT make it a compound-complex </a:t>
            </a:r>
            <a:r>
              <a:rPr lang="en-US" sz="4800" dirty="0" smtClean="0"/>
              <a:t>sentence</a:t>
            </a:r>
            <a:r>
              <a:rPr lang="en-US" sz="4800" dirty="0" smtClean="0"/>
              <a:t>!</a:t>
            </a:r>
            <a:endParaRPr lang="en-US" sz="4800" dirty="0"/>
          </a:p>
        </p:txBody>
      </p:sp>
    </p:spTree>
  </p:cSld>
  <p:clrMapOvr>
    <a:masterClrMapping/>
  </p:clrMapOvr>
  <p:transition spd="med">
    <p:cut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 Compound-complex sentence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Combination of a compound and complex structure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sz="4200" dirty="0" smtClean="0"/>
              <a:t>At least three subjects, at least three verbs, at least two complete thoughts, at least one incomplete thought</a:t>
            </a:r>
            <a:endParaRPr lang="en-US" sz="4200" dirty="0"/>
          </a:p>
        </p:txBody>
      </p:sp>
    </p:spTree>
  </p:cSld>
  <p:clrMapOvr>
    <a:masterClrMapping/>
  </p:clrMapOvr>
  <p:transition spd="med">
    <p:cut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  Example: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After </a:t>
            </a:r>
            <a:r>
              <a:rPr lang="en-US" sz="4500" u="sng" smtClean="0">
                <a:solidFill>
                  <a:schemeClr val="tx1"/>
                </a:solidFill>
              </a:rPr>
              <a:t>Joe</a:t>
            </a:r>
            <a:r>
              <a:rPr lang="en-US" sz="4500" smtClean="0">
                <a:solidFill>
                  <a:schemeClr val="tx1"/>
                </a:solidFill>
              </a:rPr>
              <a:t> washed the car, </a:t>
            </a:r>
            <a:r>
              <a:rPr lang="en-US" sz="4500" u="sng" smtClean="0">
                <a:solidFill>
                  <a:schemeClr val="tx1"/>
                </a:solidFill>
              </a:rPr>
              <a:t>Sue</a:t>
            </a:r>
            <a:r>
              <a:rPr lang="en-US" sz="4500" smtClean="0">
                <a:solidFill>
                  <a:schemeClr val="tx1"/>
                </a:solidFill>
              </a:rPr>
              <a:t> drove it to town, and </a:t>
            </a:r>
            <a:r>
              <a:rPr lang="en-US" sz="4500" u="sng" smtClean="0">
                <a:solidFill>
                  <a:schemeClr val="tx1"/>
                </a:solidFill>
              </a:rPr>
              <a:t>Sam</a:t>
            </a:r>
            <a:r>
              <a:rPr lang="en-US" sz="4500" smtClean="0">
                <a:solidFill>
                  <a:schemeClr val="tx1"/>
                </a:solidFill>
              </a:rPr>
              <a:t> got in for a ride.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3124200"/>
            <a:ext cx="18288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733800" y="3200400"/>
            <a:ext cx="18288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52800" y="3810000"/>
            <a:ext cx="12192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52800" y="3886200"/>
            <a:ext cx="12192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4419600"/>
            <a:ext cx="7620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29000" y="4495800"/>
            <a:ext cx="76200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8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Verbs</a:t>
            </a:r>
            <a:r>
              <a:rPr lang="en-US" sz="4800" smtClean="0">
                <a:solidFill>
                  <a:srgbClr val="FF0000"/>
                </a:solidFill>
              </a:rPr>
              <a:t> (v)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Show action</a:t>
            </a:r>
          </a:p>
          <a:p>
            <a:pPr lvl="1" eaLnBrk="1" hangingPunct="1"/>
            <a:endParaRPr lang="en-US" sz="450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Or state of being</a:t>
            </a:r>
          </a:p>
          <a:p>
            <a:pPr lvl="2" eaLnBrk="1" hangingPunct="1"/>
            <a:r>
              <a:rPr lang="en-US" sz="4200" smtClean="0"/>
              <a:t>Is, am, were, was, are, be, being, been</a:t>
            </a:r>
          </a:p>
        </p:txBody>
      </p:sp>
      <p:pic>
        <p:nvPicPr>
          <p:cNvPr id="8196" name="Picture 7" descr="C:\Users\gmartin\AppData\Local\Microsoft\Windows\Temporary Internet Files\Content.IE5\O9G4GKI6\MMj01629650000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15890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C:\Users\gmartin\AppData\Local\Microsoft\Windows\Temporary Internet Files\Content.IE5\4HXP3PDA\MMj0282742000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257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MSj0441674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MSSN2351.wav">
            <a:hlinkClick r:id="" action="ppaction://media"/>
          </p:cNvPr>
          <p:cNvPicPr>
            <a:picLocks noRot="1" noChangeAspect="1"/>
          </p:cNvPicPr>
          <p:nvPr>
            <a:wavAudioFile r:embed="rId2" name="MSSN00823A0000[1]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MSj02351.wav">
            <a:hlinkClick r:id="" action="ppaction://media"/>
          </p:cNvPr>
          <p:cNvPicPr>
            <a:picLocks noRot="1" noChangeAspect="1"/>
          </p:cNvPicPr>
          <p:nvPr>
            <a:wavAudioFile r:embed="rId3" name="MSj00749070000[1].wav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9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7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Grammar Process</a:t>
            </a:r>
            <a:endParaRPr lang="en-US" sz="4800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Copy the sentence; you’re looking for the number of things indicated by the points possible</a:t>
            </a:r>
          </a:p>
          <a:p>
            <a:pPr eaLnBrk="1" hangingPunct="1"/>
            <a:r>
              <a:rPr lang="en-US" sz="2400" smtClean="0"/>
              <a:t>Identify all parts of speech and objects</a:t>
            </a:r>
          </a:p>
          <a:p>
            <a:pPr eaLnBrk="1" hangingPunct="1"/>
            <a:r>
              <a:rPr lang="en-US" sz="2400" smtClean="0"/>
              <a:t>Find the main verb; underline twice</a:t>
            </a:r>
          </a:p>
          <a:p>
            <a:pPr eaLnBrk="1" hangingPunct="1"/>
            <a:r>
              <a:rPr lang="en-US" sz="2400" smtClean="0"/>
              <a:t>Ask yourself “Who” or “What” did the main verb = subject; underline once</a:t>
            </a:r>
          </a:p>
          <a:p>
            <a:pPr eaLnBrk="1" hangingPunct="1"/>
            <a:r>
              <a:rPr lang="en-US" sz="2400" smtClean="0"/>
              <a:t>Determine sentence structure</a:t>
            </a:r>
          </a:p>
          <a:p>
            <a:pPr eaLnBrk="1" hangingPunct="1"/>
            <a:r>
              <a:rPr lang="en-US" sz="2400" smtClean="0"/>
              <a:t>Determine sentence type</a:t>
            </a:r>
          </a:p>
          <a:p>
            <a:pPr eaLnBrk="1" hangingPunct="1"/>
            <a:r>
              <a:rPr lang="en-US" sz="2400" smtClean="0"/>
              <a:t>Volunteer</a:t>
            </a:r>
          </a:p>
          <a:p>
            <a:pPr eaLnBrk="1" hangingPunct="1"/>
            <a:r>
              <a:rPr lang="en-US" sz="2400" smtClean="0"/>
              <a:t>Correct your own when I correct</a:t>
            </a:r>
          </a:p>
          <a:p>
            <a:pPr eaLnBrk="1" hangingPunct="1"/>
            <a:r>
              <a:rPr lang="en-US" sz="2400" smtClean="0"/>
              <a:t>Ask questions</a:t>
            </a:r>
            <a:r>
              <a:rPr lang="en-US" sz="2800" smtClean="0"/>
              <a:t>!</a:t>
            </a:r>
          </a:p>
        </p:txBody>
      </p:sp>
    </p:spTree>
  </p:cSld>
  <p:clrMapOvr>
    <a:masterClrMapping/>
  </p:clrMapOvr>
  <p:transition spd="med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Adjective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Describe (modify) nouns or pronouns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A, an, the = articles</a:t>
            </a:r>
          </a:p>
        </p:txBody>
      </p:sp>
    </p:spTree>
  </p:cSld>
  <p:clrMapOvr>
    <a:masterClrMapping/>
  </p:clrMapOvr>
  <p:transition spd="med"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Adverbs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Modify verbs, adjectives, or other adverbs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Answer the questions how, when, where, or to what extent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Often end in -</a:t>
            </a:r>
            <a:r>
              <a:rPr lang="en-US" sz="4500" dirty="0" err="1" smtClean="0">
                <a:solidFill>
                  <a:schemeClr val="tx1"/>
                </a:solidFill>
              </a:rPr>
              <a:t>ly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Prepositions </a:t>
            </a:r>
            <a:r>
              <a:rPr lang="en-US" sz="4800" smtClean="0">
                <a:solidFill>
                  <a:srgbClr val="FF0000"/>
                </a:solidFill>
              </a:rPr>
              <a:t>(p)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Show relationships between words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“The bird flew ___ the clouds”</a:t>
            </a:r>
          </a:p>
        </p:txBody>
      </p:sp>
    </p:spTree>
  </p:cSld>
  <p:clrMapOvr>
    <a:masterClrMapping/>
  </p:clrMapOvr>
  <p:transition spd="med"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All prepositions are in prepositional phrases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Begin with preposition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End with first noun or pronoun that follows it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The noun/pronoun is called the object </a:t>
            </a:r>
            <a:r>
              <a:rPr lang="en-US" sz="4500" dirty="0" smtClean="0">
                <a:solidFill>
                  <a:srgbClr val="FF0000"/>
                </a:solidFill>
              </a:rPr>
              <a:t>(op)</a:t>
            </a:r>
            <a:endParaRPr lang="en-US" sz="4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Pronouns </a:t>
            </a:r>
            <a:r>
              <a:rPr lang="en-US" sz="4800" smtClean="0">
                <a:solidFill>
                  <a:srgbClr val="FF0000"/>
                </a:solidFill>
              </a:rPr>
              <a:t>(pr)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Take the place of a noun</a:t>
            </a:r>
          </a:p>
          <a:p>
            <a:pPr lvl="1" eaLnBrk="1" hangingPunct="1"/>
            <a:r>
              <a:rPr lang="en-US" sz="4500" smtClean="0">
                <a:solidFill>
                  <a:schemeClr val="tx1"/>
                </a:solidFill>
              </a:rPr>
              <a:t>The noun that is being replaced is called the antecedent</a:t>
            </a:r>
          </a:p>
        </p:txBody>
      </p:sp>
    </p:spTree>
  </p:cSld>
  <p:clrMapOvr>
    <a:masterClrMapping/>
  </p:clrMapOvr>
  <p:transition spd="med"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dirty="0" smtClean="0"/>
              <a:t>There are different types of pronouns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4500" dirty="0" smtClean="0">
                <a:solidFill>
                  <a:schemeClr val="tx1"/>
                </a:solidFill>
              </a:rPr>
              <a:t>Personal Pronouns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sz="4200" dirty="0" smtClean="0"/>
              <a:t>First, second, and third person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I, me, we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You, your, yours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He, she, them, theirs, it</a:t>
            </a:r>
          </a:p>
        </p:txBody>
      </p:sp>
    </p:spTree>
  </p:cSld>
  <p:clrMapOvr>
    <a:masterClrMapping/>
  </p:clrMapOvr>
  <p:transition spd="med"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818</Words>
  <Application>Microsoft Office PowerPoint</Application>
  <PresentationFormat>On-screen Show (4:3)</PresentationFormat>
  <Paragraphs>104</Paragraphs>
  <Slides>30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Trebuchet MS</vt:lpstr>
      <vt:lpstr>Wingdings 2</vt:lpstr>
      <vt:lpstr>Wingdings</vt:lpstr>
      <vt:lpstr>Calibri</vt:lpstr>
      <vt:lpstr>Opulent</vt:lpstr>
      <vt:lpstr>Grammar!</vt:lpstr>
      <vt:lpstr>Parts of Speech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Sentence types</vt:lpstr>
      <vt:lpstr>Sentence structures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Grammar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Grammar!</dc:title>
  <dc:creator>gayle martin</dc:creator>
  <cp:lastModifiedBy>Kat Davis</cp:lastModifiedBy>
  <cp:revision>9</cp:revision>
  <dcterms:created xsi:type="dcterms:W3CDTF">2009-09-14T23:44:42Z</dcterms:created>
  <dcterms:modified xsi:type="dcterms:W3CDTF">2013-01-21T03:40:26Z</dcterms:modified>
</cp:coreProperties>
</file>