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BB430D-1919-4569-B037-D7182247C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A1AA29-8D09-4659-9F00-69F951369411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B430D-1919-4569-B037-D7182247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4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6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8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E94788B-ECE6-4B3B-AEB1-3FD71631028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23B63B-7467-4C3C-AD97-4928E2BEB9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Rude!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Commas with </a:t>
            </a:r>
            <a:r>
              <a:rPr lang="en-US" dirty="0" err="1" smtClean="0"/>
              <a:t>Interupters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8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Use commas to set off elements that interrupt a </a:t>
            </a:r>
            <a:r>
              <a:rPr lang="en-US" sz="3600" dirty="0" smtClean="0"/>
              <a:t>sentence</a:t>
            </a:r>
          </a:p>
          <a:p>
            <a:endParaRPr lang="en-US" sz="3600" dirty="0"/>
          </a:p>
          <a:p>
            <a:pPr lvl="0"/>
            <a:r>
              <a:rPr lang="en-US" sz="3600" dirty="0"/>
              <a:t>Appositives and appositive phrases are usually set off by commas</a:t>
            </a:r>
          </a:p>
          <a:p>
            <a:endParaRPr lang="en-US" sz="3600" dirty="0" smtClean="0"/>
          </a:p>
          <a:p>
            <a:r>
              <a:rPr lang="en-US" sz="3600" dirty="0" smtClean="0"/>
              <a:t>Sound simple enough, right?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86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Appositive phrase</a:t>
            </a:r>
            <a:r>
              <a:rPr lang="en-US" dirty="0"/>
              <a:t> =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appositive and its modifiers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/>
              <a:t>Appositive</a:t>
            </a:r>
            <a:r>
              <a:rPr lang="en-US" sz="2400" dirty="0"/>
              <a:t> = a noun or pronoun placed beside another noun or pronoun to identify or explain </a:t>
            </a:r>
            <a:r>
              <a:rPr lang="en-US" sz="2400" dirty="0" smtClean="0"/>
              <a:t>it and are  set off by commas.</a:t>
            </a:r>
          </a:p>
          <a:p>
            <a:pPr marL="342900" lvl="1" indent="-342900">
              <a:buFontTx/>
              <a:buChar char="•"/>
            </a:pPr>
            <a:r>
              <a:rPr lang="en-US" sz="2400" dirty="0"/>
              <a:t>These sort of look like non-restrictive (non-essential) </a:t>
            </a:r>
            <a:r>
              <a:rPr lang="en-US" sz="2400" dirty="0" smtClean="0"/>
              <a:t>phrases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Example: </a:t>
            </a:r>
            <a:r>
              <a:rPr lang="en-US" sz="2400" dirty="0"/>
              <a:t>Paul </a:t>
            </a:r>
            <a:r>
              <a:rPr lang="en-US" sz="2400" dirty="0" err="1"/>
              <a:t>Szep</a:t>
            </a:r>
            <a:r>
              <a:rPr lang="en-US" sz="2400" dirty="0"/>
              <a:t>, </a:t>
            </a:r>
            <a:r>
              <a:rPr lang="en-US" sz="2400" b="1" dirty="0"/>
              <a:t>the political cartoonist</a:t>
            </a:r>
            <a:r>
              <a:rPr lang="en-US" sz="2400" dirty="0"/>
              <a:t>, has won several Pulitzer Prizes.</a:t>
            </a:r>
          </a:p>
          <a:p>
            <a:pPr marL="342900" lvl="1" indent="-342900">
              <a:buFontTx/>
              <a:buChar char="•"/>
            </a:pPr>
            <a:endParaRPr lang="en-US" sz="2400" dirty="0"/>
          </a:p>
          <a:p>
            <a:pPr marL="342900" lvl="1" indent="-342900">
              <a:buFontTx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Restricted Appositives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Restrictive appositive</a:t>
            </a:r>
            <a:r>
              <a:rPr lang="en-US" dirty="0"/>
              <a:t> = an appositive that is so closely related to the word or words near it that it really shouldn’t be set off by commas</a:t>
            </a:r>
            <a:r>
              <a:rPr lang="en-US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2400" dirty="0"/>
              <a:t>These sort of look like restrictive (essential) </a:t>
            </a:r>
            <a:r>
              <a:rPr lang="en-US" sz="2400" dirty="0" smtClean="0"/>
              <a:t>phrases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Example: </a:t>
            </a:r>
            <a:r>
              <a:rPr lang="en-US" sz="2400" dirty="0"/>
              <a:t>The actor </a:t>
            </a:r>
            <a:r>
              <a:rPr lang="en-US" sz="2400" b="1" dirty="0"/>
              <a:t>Joanne Woodward</a:t>
            </a:r>
            <a:r>
              <a:rPr lang="en-US" sz="2400" dirty="0"/>
              <a:t> is married to Paul Newman.</a:t>
            </a:r>
          </a:p>
          <a:p>
            <a:pPr marL="342900" lvl="1" indent="-342900">
              <a:buFontTx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24994"/>
      </p:ext>
    </p:extLst>
  </p:cSld>
  <p:clrMapOvr>
    <a:masterClrMapping/>
  </p:clrMapOvr>
</p:sld>
</file>

<file path=ppt/theme/theme1.xml><?xml version="1.0" encoding="utf-8"?>
<a:theme xmlns:a="http://schemas.openxmlformats.org/drawingml/2006/main" name="Rice Paper">
  <a:themeElements>
    <a:clrScheme name="Default Design 10">
      <a:dk1>
        <a:srgbClr val="674517"/>
      </a:dk1>
      <a:lt1>
        <a:srgbClr val="F6E8D6"/>
      </a:lt1>
      <a:dk2>
        <a:srgbClr val="4D4D4D"/>
      </a:dk2>
      <a:lt2>
        <a:srgbClr val="EAC99E"/>
      </a:lt2>
      <a:accent1>
        <a:srgbClr val="FAF3EA"/>
      </a:accent1>
      <a:accent2>
        <a:srgbClr val="D9988D"/>
      </a:accent2>
      <a:accent3>
        <a:srgbClr val="FAF2E8"/>
      </a:accent3>
      <a:accent4>
        <a:srgbClr val="573A12"/>
      </a:accent4>
      <a:accent5>
        <a:srgbClr val="FCF8F3"/>
      </a:accent5>
      <a:accent6>
        <a:srgbClr val="C4897F"/>
      </a:accent6>
      <a:hlink>
        <a:srgbClr val="D69640"/>
      </a:hlink>
      <a:folHlink>
        <a:srgbClr val="96969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674517"/>
        </a:dk1>
        <a:lt1>
          <a:srgbClr val="F6E8D6"/>
        </a:lt1>
        <a:dk2>
          <a:srgbClr val="4D4D4D"/>
        </a:dk2>
        <a:lt2>
          <a:srgbClr val="EAC99E"/>
        </a:lt2>
        <a:accent1>
          <a:srgbClr val="FAF3EA"/>
        </a:accent1>
        <a:accent2>
          <a:srgbClr val="D9988D"/>
        </a:accent2>
        <a:accent3>
          <a:srgbClr val="FAF2E8"/>
        </a:accent3>
        <a:accent4>
          <a:srgbClr val="573A12"/>
        </a:accent4>
        <a:accent5>
          <a:srgbClr val="FCF8F3"/>
        </a:accent5>
        <a:accent6>
          <a:srgbClr val="C4897F"/>
        </a:accent6>
        <a:hlink>
          <a:srgbClr val="D6964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43458"/>
        </a:dk1>
        <a:lt1>
          <a:srgbClr val="F6E8D6"/>
        </a:lt1>
        <a:dk2>
          <a:srgbClr val="545490"/>
        </a:dk2>
        <a:lt2>
          <a:srgbClr val="EAC99E"/>
        </a:lt2>
        <a:accent1>
          <a:srgbClr val="FAF3EA"/>
        </a:accent1>
        <a:accent2>
          <a:srgbClr val="9F9FBF"/>
        </a:accent2>
        <a:accent3>
          <a:srgbClr val="FAF2E8"/>
        </a:accent3>
        <a:accent4>
          <a:srgbClr val="2B2B4A"/>
        </a:accent4>
        <a:accent5>
          <a:srgbClr val="FCF8F3"/>
        </a:accent5>
        <a:accent6>
          <a:srgbClr val="9090AD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EAEAE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E402A"/>
        </a:dk1>
        <a:lt1>
          <a:srgbClr val="F6E8D6"/>
        </a:lt1>
        <a:dk2>
          <a:srgbClr val="5A7C52"/>
        </a:dk2>
        <a:lt2>
          <a:srgbClr val="EAC99E"/>
        </a:lt2>
        <a:accent1>
          <a:srgbClr val="FAF3EA"/>
        </a:accent1>
        <a:accent2>
          <a:srgbClr val="9FBFA2"/>
        </a:accent2>
        <a:accent3>
          <a:srgbClr val="FAF2E8"/>
        </a:accent3>
        <a:accent4>
          <a:srgbClr val="263522"/>
        </a:accent4>
        <a:accent5>
          <a:srgbClr val="FCF8F3"/>
        </a:accent5>
        <a:accent6>
          <a:srgbClr val="90AD92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Rice Paper</Template>
  <TotalTime>122</TotalTime>
  <Words>112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Rice Paper</vt:lpstr>
      <vt:lpstr>How Rude!</vt:lpstr>
      <vt:lpstr>The Rule</vt:lpstr>
      <vt:lpstr>Appositive phrase =  an appositive and its modifiers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Rude!</dc:title>
  <dc:creator>Kat Davis</dc:creator>
  <cp:lastModifiedBy>Kat Davis</cp:lastModifiedBy>
  <cp:revision>2</cp:revision>
  <dcterms:created xsi:type="dcterms:W3CDTF">2013-01-28T02:11:39Z</dcterms:created>
  <dcterms:modified xsi:type="dcterms:W3CDTF">2013-01-29T15:03:31Z</dcterms:modified>
</cp:coreProperties>
</file>