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Lst>
  <p:sldIdLst>
    <p:sldId id="265" r:id="rId2"/>
    <p:sldId id="267" r:id="rId3"/>
    <p:sldId id="268" r:id="rId4"/>
    <p:sldId id="271" r:id="rId5"/>
    <p:sldId id="256" r:id="rId6"/>
    <p:sldId id="257" r:id="rId7"/>
    <p:sldId id="258" r:id="rId8"/>
    <p:sldId id="259" r:id="rId9"/>
    <p:sldId id="260" r:id="rId10"/>
    <p:sldId id="261" r:id="rId11"/>
    <p:sldId id="264" r:id="rId12"/>
    <p:sldId id="262" r:id="rId13"/>
    <p:sldId id="263" r:id="rId14"/>
    <p:sldId id="269"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duotone>
              <a:schemeClr val="bg2">
                <a:shade val="45000"/>
                <a:satMod val="135000"/>
              </a:schemeClr>
              <a:prstClr val="white"/>
            </a:duotone>
            <a:lum/>
          </a:blip>
          <a:srcRect/>
          <a:stretch>
            <a:fillRect r="-20000"/>
          </a:stretch>
        </a:blip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C1DBF66-483A-4CE5-8ECD-0E39B27C50A3}" type="datetimeFigureOut">
              <a:rPr lang="en-US" smtClean="0"/>
              <a:t>2/13/2013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E212F82-2BF9-4D62-98C2-F53700B139A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887ACB-7A7F-4013-9745-B83F9C3B4470}" type="datetimeFigureOut">
              <a:rPr lang="en-US" smtClean="0"/>
              <a:t>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BA9A7-AB3C-47F9-AAE9-C95FD938EE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EC1DBF66-483A-4CE5-8ECD-0E39B27C50A3}" type="datetimeFigureOut">
              <a:rPr lang="en-US" smtClean="0"/>
              <a:t>2/13/2013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E212F82-2BF9-4D62-98C2-F53700B139A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EC1DBF66-483A-4CE5-8ECD-0E39B27C50A3}" type="datetimeFigureOut">
              <a:rPr lang="en-US" smtClean="0"/>
              <a:t>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80BA9A7-AB3C-47F9-AAE9-C95FD938EE2B}"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EC1DBF66-483A-4CE5-8ECD-0E39B27C50A3}" type="datetimeFigureOut">
              <a:rPr lang="en-US" smtClean="0"/>
              <a:t>2/13/2013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80BA9A7-AB3C-47F9-AAE9-C95FD938EE2B}"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EC1DBF66-483A-4CE5-8ECD-0E39B27C50A3}" type="datetimeFigureOut">
              <a:rPr lang="en-US" smtClean="0"/>
              <a:t>2/13/2013</a:t>
            </a:fld>
            <a:endParaRPr lang="en-US"/>
          </a:p>
        </p:txBody>
      </p:sp>
      <p:sp>
        <p:nvSpPr>
          <p:cNvPr id="10" name="Slide Number Placeholder 9"/>
          <p:cNvSpPr>
            <a:spLocks noGrp="1"/>
          </p:cNvSpPr>
          <p:nvPr>
            <p:ph type="sldNum" sz="quarter" idx="16"/>
          </p:nvPr>
        </p:nvSpPr>
        <p:spPr/>
        <p:txBody>
          <a:bodyPr rtlCol="0"/>
          <a:lstStyle/>
          <a:p>
            <a:fld id="{080BA9A7-AB3C-47F9-AAE9-C95FD938EE2B}"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EC1DBF66-483A-4CE5-8ECD-0E39B27C50A3}" type="datetimeFigureOut">
              <a:rPr lang="en-US" smtClean="0"/>
              <a:t>2/13/2013</a:t>
            </a:fld>
            <a:endParaRPr lang="en-US"/>
          </a:p>
        </p:txBody>
      </p:sp>
      <p:sp>
        <p:nvSpPr>
          <p:cNvPr id="12" name="Slide Number Placeholder 11"/>
          <p:cNvSpPr>
            <a:spLocks noGrp="1"/>
          </p:cNvSpPr>
          <p:nvPr>
            <p:ph type="sldNum" sz="quarter" idx="16"/>
          </p:nvPr>
        </p:nvSpPr>
        <p:spPr/>
        <p:txBody>
          <a:bodyPr rtlCol="0"/>
          <a:lstStyle/>
          <a:p>
            <a:fld id="{080BA9A7-AB3C-47F9-AAE9-C95FD938EE2B}"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1DBF66-483A-4CE5-8ECD-0E39B27C50A3}" type="datetimeFigureOut">
              <a:rPr lang="en-US" smtClean="0"/>
              <a:t>2/13/2013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80BA9A7-AB3C-47F9-AAE9-C95FD938EE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1DBF66-483A-4CE5-8ECD-0E39B27C50A3}" type="datetimeFigureOut">
              <a:rPr lang="en-US" smtClean="0"/>
              <a:t>2/13/2013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80BA9A7-AB3C-47F9-AAE9-C95FD938EE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EC1DBF66-483A-4CE5-8ECD-0E39B27C50A3}" type="datetimeFigureOut">
              <a:rPr lang="en-US" smtClean="0"/>
              <a:t>2/13/2013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80BA9A7-AB3C-47F9-AAE9-C95FD938EE2B}" type="slidenum">
              <a:rPr lang="en-US" smtClean="0"/>
              <a:t>‹#›</a:t>
            </a:fld>
            <a:endParaRPr lang="en-US"/>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book.png"/>
          <p:cNvPicPr>
            <a:picLocks noChangeAspect="1"/>
          </p:cNvPicPr>
          <p:nvPr/>
        </p:nvPicPr>
        <p:blipFill>
          <a:blip r:embed="rId2"/>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p:spPr>
        <p:txBody>
          <a:bodyPr rtlCol="0"/>
          <a:lstStyle/>
          <a:p>
            <a:fld id="{EC1DBF66-483A-4CE5-8ECD-0E39B27C50A3}" type="datetimeFigureOut">
              <a:rPr lang="en-US" smtClean="0"/>
              <a:t>2/13/2013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80BA9A7-AB3C-47F9-AAE9-C95FD938EE2B}"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EC1DBF66-483A-4CE5-8ECD-0E39B27C50A3}" type="datetimeFigureOut">
              <a:rPr lang="en-US" smtClean="0"/>
              <a:t>2/13/2013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fld id="{080BA9A7-AB3C-47F9-AAE9-C95FD938EE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sitironic.com/ironic-song-parody.htm" TargetMode="External"/><Relationship Id="rId2" Type="http://schemas.openxmlformats.org/officeDocument/2006/relationships/hyperlink" Target="http://www.isitironic.com/alanis-morissette-lyrics.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514600"/>
            <a:ext cx="7123113" cy="4038600"/>
          </a:xfrm>
        </p:spPr>
        <p:txBody>
          <a:bodyPr>
            <a:normAutofit fontScale="92500"/>
          </a:bodyPr>
          <a:lstStyle/>
          <a:p>
            <a:r>
              <a:rPr lang="en-US" dirty="0" smtClean="0"/>
              <a:t>Get out your notes.  And a sheet of paper.</a:t>
            </a:r>
          </a:p>
          <a:p>
            <a:endParaRPr lang="en-US" dirty="0"/>
          </a:p>
          <a:p>
            <a:r>
              <a:rPr lang="en-US" dirty="0" smtClean="0"/>
              <a:t>This bell work is NOT group work.  SILENT individual work.  You </a:t>
            </a:r>
            <a:r>
              <a:rPr lang="en-US" b="1" u="sng" dirty="0" smtClean="0"/>
              <a:t>NEED</a:t>
            </a:r>
            <a:r>
              <a:rPr lang="en-US" dirty="0" smtClean="0"/>
              <a:t> to be able to understand these comma rules.</a:t>
            </a:r>
          </a:p>
          <a:p>
            <a:endParaRPr lang="en-US" dirty="0"/>
          </a:p>
          <a:p>
            <a:r>
              <a:rPr lang="en-US" dirty="0" smtClean="0"/>
              <a:t>I will call on you to explain.  If you don’t understand, </a:t>
            </a:r>
            <a:r>
              <a:rPr lang="en-US" b="1" u="sng" dirty="0" smtClean="0"/>
              <a:t>now</a:t>
            </a:r>
            <a:r>
              <a:rPr lang="en-US" dirty="0" smtClean="0"/>
              <a:t> would be the time to raise your hand.  You are not the only one with questions.</a:t>
            </a:r>
            <a:endParaRPr lang="en-US" dirty="0"/>
          </a:p>
        </p:txBody>
      </p:sp>
      <p:sp>
        <p:nvSpPr>
          <p:cNvPr id="3" name="Title 2"/>
          <p:cNvSpPr>
            <a:spLocks noGrp="1"/>
          </p:cNvSpPr>
          <p:nvPr>
            <p:ph type="title"/>
          </p:nvPr>
        </p:nvSpPr>
        <p:spPr/>
        <p:txBody>
          <a:bodyPr/>
          <a:lstStyle/>
          <a:p>
            <a:r>
              <a:rPr lang="en-US" dirty="0" smtClean="0"/>
              <a:t>STOP</a:t>
            </a:r>
            <a:r>
              <a:rPr lang="en-US" dirty="0"/>
              <a:t>!</a:t>
            </a:r>
            <a:r>
              <a:rPr lang="en-US" dirty="0" smtClean="0"/>
              <a:t> It’s Comma Time…</a:t>
            </a:r>
            <a:endParaRPr lang="en-US" dirty="0"/>
          </a:p>
        </p:txBody>
      </p:sp>
    </p:spTree>
    <p:extLst>
      <p:ext uri="{BB962C8B-B14F-4D97-AF65-F5344CB8AC3E}">
        <p14:creationId xmlns:p14="http://schemas.microsoft.com/office/powerpoint/2010/main" val="1873080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Easy </a:t>
            </a:r>
            <a:r>
              <a:rPr lang="en-US" dirty="0" err="1" smtClean="0"/>
              <a:t>Peasy</a:t>
            </a:r>
            <a:r>
              <a:rPr lang="en-US" dirty="0" smtClean="0"/>
              <a:t>?  Now you tell me…</a:t>
            </a:r>
            <a:endParaRPr lang="en-US" dirty="0"/>
          </a:p>
        </p:txBody>
      </p:sp>
      <p:sp>
        <p:nvSpPr>
          <p:cNvPr id="3" name="Content Placeholder 2"/>
          <p:cNvSpPr>
            <a:spLocks noGrp="1"/>
          </p:cNvSpPr>
          <p:nvPr>
            <p:ph sz="quarter" idx="1"/>
          </p:nvPr>
        </p:nvSpPr>
        <p:spPr>
          <a:xfrm>
            <a:off x="612648" y="1600200"/>
            <a:ext cx="8153400" cy="5105400"/>
          </a:xfrm>
        </p:spPr>
        <p:txBody>
          <a:bodyPr/>
          <a:lstStyle/>
          <a:p>
            <a:r>
              <a:rPr lang="en-US" dirty="0" smtClean="0"/>
              <a:t>The camera focuses in on the wallet the character left behind.</a:t>
            </a:r>
          </a:p>
          <a:p>
            <a:pPr lvl="1"/>
            <a:r>
              <a:rPr lang="en-US" dirty="0" smtClean="0"/>
              <a:t>Dramatic irony</a:t>
            </a:r>
          </a:p>
          <a:p>
            <a:r>
              <a:rPr lang="en-US" dirty="0" smtClean="0"/>
              <a:t>I just </a:t>
            </a:r>
            <a:r>
              <a:rPr lang="en-US" i="1" dirty="0" err="1" smtClean="0"/>
              <a:t>looooove</a:t>
            </a:r>
            <a:r>
              <a:rPr lang="en-US" dirty="0" smtClean="0"/>
              <a:t> when my boss asks me to work late on Friday…half an hour before I’m supposed to leave.</a:t>
            </a:r>
          </a:p>
          <a:p>
            <a:pPr lvl="1"/>
            <a:r>
              <a:rPr lang="en-US" dirty="0" smtClean="0"/>
              <a:t>Verbal Irony</a:t>
            </a:r>
          </a:p>
          <a:p>
            <a:r>
              <a:rPr lang="en-US" dirty="0" smtClean="0"/>
              <a:t>Mario battles through the levels and beats Bowser, only to find out Peach is in another castle.</a:t>
            </a:r>
          </a:p>
          <a:p>
            <a:pPr lvl="1"/>
            <a:r>
              <a:rPr lang="en-US" dirty="0" smtClean="0"/>
              <a:t>Situational Irony</a:t>
            </a:r>
            <a:endParaRPr lang="en-US" dirty="0"/>
          </a:p>
        </p:txBody>
      </p:sp>
    </p:spTree>
    <p:extLst>
      <p:ext uri="{BB962C8B-B14F-4D97-AF65-F5344CB8AC3E}">
        <p14:creationId xmlns:p14="http://schemas.microsoft.com/office/powerpoint/2010/main" val="38647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80">
                                          <p:stCondLst>
                                            <p:cond delay="0"/>
                                          </p:stCondLst>
                                        </p:cTn>
                                        <p:tgtEl>
                                          <p:spTgt spid="3">
                                            <p:txEl>
                                              <p:pRg st="1" end="1"/>
                                            </p:txEl>
                                          </p:spTgt>
                                        </p:tgtEl>
                                      </p:cBhvr>
                                    </p:animEffect>
                                    <p:anim calcmode="lin" valueType="num">
                                      <p:cBhvr>
                                        <p:cTn id="1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1" end="1"/>
                                            </p:txEl>
                                          </p:spTgt>
                                        </p:tgtEl>
                                      </p:cBhvr>
                                      <p:to x="100000" y="60000"/>
                                    </p:animScale>
                                    <p:animScale>
                                      <p:cBhvr>
                                        <p:cTn id="19" dur="166" decel="50000">
                                          <p:stCondLst>
                                            <p:cond delay="676"/>
                                          </p:stCondLst>
                                        </p:cTn>
                                        <p:tgtEl>
                                          <p:spTgt spid="3">
                                            <p:txEl>
                                              <p:pRg st="1" end="1"/>
                                            </p:txEl>
                                          </p:spTgt>
                                        </p:tgtEl>
                                      </p:cBhvr>
                                      <p:to x="100000" y="100000"/>
                                    </p:animScale>
                                    <p:animScale>
                                      <p:cBhvr>
                                        <p:cTn id="20" dur="26">
                                          <p:stCondLst>
                                            <p:cond delay="1312"/>
                                          </p:stCondLst>
                                        </p:cTn>
                                        <p:tgtEl>
                                          <p:spTgt spid="3">
                                            <p:txEl>
                                              <p:pRg st="1" end="1"/>
                                            </p:txEl>
                                          </p:spTgt>
                                        </p:tgtEl>
                                      </p:cBhvr>
                                      <p:to x="100000" y="80000"/>
                                    </p:animScale>
                                    <p:animScale>
                                      <p:cBhvr>
                                        <p:cTn id="21" dur="166" decel="50000">
                                          <p:stCondLst>
                                            <p:cond delay="1338"/>
                                          </p:stCondLst>
                                        </p:cTn>
                                        <p:tgtEl>
                                          <p:spTgt spid="3">
                                            <p:txEl>
                                              <p:pRg st="1" end="1"/>
                                            </p:txEl>
                                          </p:spTgt>
                                        </p:tgtEl>
                                      </p:cBhvr>
                                      <p:to x="100000" y="100000"/>
                                    </p:animScale>
                                    <p:animScale>
                                      <p:cBhvr>
                                        <p:cTn id="22" dur="26">
                                          <p:stCondLst>
                                            <p:cond delay="1642"/>
                                          </p:stCondLst>
                                        </p:cTn>
                                        <p:tgtEl>
                                          <p:spTgt spid="3">
                                            <p:txEl>
                                              <p:pRg st="1" end="1"/>
                                            </p:txEl>
                                          </p:spTgt>
                                        </p:tgtEl>
                                      </p:cBhvr>
                                      <p:to x="100000" y="90000"/>
                                    </p:animScale>
                                    <p:animScale>
                                      <p:cBhvr>
                                        <p:cTn id="23" dur="166" decel="50000">
                                          <p:stCondLst>
                                            <p:cond delay="1668"/>
                                          </p:stCondLst>
                                        </p:cTn>
                                        <p:tgtEl>
                                          <p:spTgt spid="3">
                                            <p:txEl>
                                              <p:pRg st="1" end="1"/>
                                            </p:txEl>
                                          </p:spTgt>
                                        </p:tgtEl>
                                      </p:cBhvr>
                                      <p:to x="100000" y="100000"/>
                                    </p:animScale>
                                    <p:animScale>
                                      <p:cBhvr>
                                        <p:cTn id="24" dur="26">
                                          <p:stCondLst>
                                            <p:cond delay="1808"/>
                                          </p:stCondLst>
                                        </p:cTn>
                                        <p:tgtEl>
                                          <p:spTgt spid="3">
                                            <p:txEl>
                                              <p:pRg st="1" end="1"/>
                                            </p:txEl>
                                          </p:spTgt>
                                        </p:tgtEl>
                                      </p:cBhvr>
                                      <p:to x="100000" y="95000"/>
                                    </p:animScale>
                                    <p:animScale>
                                      <p:cBhvr>
                                        <p:cTn id="25" dur="166" decel="50000">
                                          <p:stCondLst>
                                            <p:cond delay="1834"/>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Alanis </a:t>
            </a:r>
            <a:r>
              <a:rPr lang="en-US" dirty="0" err="1" smtClean="0"/>
              <a:t>Morrisette’s</a:t>
            </a:r>
            <a:r>
              <a:rPr lang="en-US" dirty="0" smtClean="0"/>
              <a:t> Song, </a:t>
            </a:r>
            <a:r>
              <a:rPr lang="en-US" dirty="0"/>
              <a:t>“Ironic” </a:t>
            </a:r>
          </a:p>
        </p:txBody>
      </p:sp>
      <p:sp>
        <p:nvSpPr>
          <p:cNvPr id="3" name="Content Placeholder 2"/>
          <p:cNvSpPr>
            <a:spLocks noGrp="1"/>
          </p:cNvSpPr>
          <p:nvPr>
            <p:ph sz="quarter" idx="1"/>
          </p:nvPr>
        </p:nvSpPr>
        <p:spPr>
          <a:xfrm>
            <a:off x="457200" y="1600200"/>
            <a:ext cx="8534400" cy="4724400"/>
          </a:xfrm>
        </p:spPr>
        <p:txBody>
          <a:bodyPr/>
          <a:lstStyle/>
          <a:p>
            <a:pPr lvl="1"/>
            <a:r>
              <a:rPr lang="en-US" dirty="0" smtClean="0"/>
              <a:t>Wow…published </a:t>
            </a:r>
            <a:r>
              <a:rPr lang="en-US" dirty="0"/>
              <a:t>in 1995…I think I do have the CD somewhere…I’m not </a:t>
            </a:r>
            <a:r>
              <a:rPr lang="en-US" i="1" dirty="0"/>
              <a:t>THAT</a:t>
            </a:r>
            <a:r>
              <a:rPr lang="en-US" dirty="0"/>
              <a:t> old…yet</a:t>
            </a:r>
            <a:r>
              <a:rPr lang="en-US" dirty="0" smtClean="0"/>
              <a:t>.</a:t>
            </a:r>
            <a:br>
              <a:rPr lang="en-US" dirty="0" smtClean="0"/>
            </a:br>
            <a:endParaRPr lang="en-US" dirty="0"/>
          </a:p>
          <a:p>
            <a:pPr lvl="1"/>
            <a:r>
              <a:rPr lang="en-US" dirty="0"/>
              <a:t>None of the examples are </a:t>
            </a:r>
            <a:r>
              <a:rPr lang="en-US" dirty="0" smtClean="0"/>
              <a:t>ironic</a:t>
            </a:r>
            <a:br>
              <a:rPr lang="en-US" dirty="0" smtClean="0"/>
            </a:br>
            <a:endParaRPr lang="en-US" dirty="0"/>
          </a:p>
          <a:p>
            <a:pPr lvl="1"/>
            <a:r>
              <a:rPr lang="en-US" dirty="0"/>
              <a:t>Breakdown: </a:t>
            </a:r>
            <a:r>
              <a:rPr lang="en-US" dirty="0">
                <a:hlinkClick r:id="rId2"/>
              </a:rPr>
              <a:t>http://</a:t>
            </a:r>
            <a:r>
              <a:rPr lang="en-US" dirty="0" smtClean="0">
                <a:hlinkClick r:id="rId2"/>
              </a:rPr>
              <a:t>www.isitironic.com/alanis-morissette-lyrics.htm</a:t>
            </a:r>
            <a:r>
              <a:rPr lang="en-US" dirty="0" smtClean="0"/>
              <a:t/>
            </a:r>
            <a:br>
              <a:rPr lang="en-US" dirty="0" smtClean="0"/>
            </a:br>
            <a:endParaRPr lang="en-US" dirty="0"/>
          </a:p>
          <a:p>
            <a:pPr lvl="1"/>
            <a:r>
              <a:rPr lang="en-US" dirty="0"/>
              <a:t>Parody: </a:t>
            </a:r>
            <a:r>
              <a:rPr lang="en-US" dirty="0">
                <a:hlinkClick r:id="rId3"/>
              </a:rPr>
              <a:t>http://www.isitironic.com/ironic-song-parody.htm</a:t>
            </a:r>
            <a:endParaRPr lang="en-US" dirty="0"/>
          </a:p>
          <a:p>
            <a:endParaRPr lang="en-US" dirty="0"/>
          </a:p>
        </p:txBody>
      </p:sp>
    </p:spTree>
    <p:extLst>
      <p:ext uri="{BB962C8B-B14F-4D97-AF65-F5344CB8AC3E}">
        <p14:creationId xmlns:p14="http://schemas.microsoft.com/office/powerpoint/2010/main" val="2242951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practice: Worksheet</a:t>
            </a:r>
            <a:endParaRPr lang="en-US" dirty="0"/>
          </a:p>
        </p:txBody>
      </p:sp>
      <p:sp>
        <p:nvSpPr>
          <p:cNvPr id="3" name="Content Placeholder 2"/>
          <p:cNvSpPr>
            <a:spLocks noGrp="1"/>
          </p:cNvSpPr>
          <p:nvPr>
            <p:ph sz="quarter" idx="1"/>
          </p:nvPr>
        </p:nvSpPr>
        <p:spPr>
          <a:xfrm>
            <a:off x="612648" y="1600200"/>
            <a:ext cx="8153400" cy="5105400"/>
          </a:xfrm>
        </p:spPr>
        <p:txBody>
          <a:bodyPr>
            <a:normAutofit/>
          </a:bodyPr>
          <a:lstStyle/>
          <a:p>
            <a:r>
              <a:rPr lang="en-US" dirty="0" smtClean="0"/>
              <a:t>INDIVIDUAL work!!</a:t>
            </a:r>
          </a:p>
          <a:p>
            <a:pPr lvl="1"/>
            <a:r>
              <a:rPr lang="en-US" dirty="0" smtClean="0"/>
              <a:t>You may </a:t>
            </a:r>
            <a:r>
              <a:rPr lang="en-US" u="sng" dirty="0" smtClean="0"/>
              <a:t>quietly</a:t>
            </a:r>
            <a:r>
              <a:rPr lang="en-US" dirty="0" smtClean="0"/>
              <a:t> consult with the person next to you if you have a question or a doubt.</a:t>
            </a:r>
          </a:p>
          <a:p>
            <a:pPr lvl="1"/>
            <a:r>
              <a:rPr lang="en-US" dirty="0" smtClean="0"/>
              <a:t>Write you OWN answer.</a:t>
            </a:r>
            <a:br>
              <a:rPr lang="en-US" dirty="0" smtClean="0"/>
            </a:br>
            <a:endParaRPr lang="en-US" dirty="0" smtClean="0"/>
          </a:p>
          <a:p>
            <a:r>
              <a:rPr lang="en-US" dirty="0" smtClean="0"/>
              <a:t>You have 5-7 minutes.  We will go over these afterwards.</a:t>
            </a:r>
            <a:br>
              <a:rPr lang="en-US" dirty="0" smtClean="0"/>
            </a:br>
            <a:endParaRPr lang="en-US" dirty="0" smtClean="0"/>
          </a:p>
          <a:p>
            <a:r>
              <a:rPr lang="en-US" dirty="0" smtClean="0"/>
              <a:t>Once everyone has a good grasp of irony, then we’ll move on vocab for </a:t>
            </a:r>
            <a:r>
              <a:rPr lang="en-US" i="1" dirty="0" smtClean="0"/>
              <a:t>The Crucible</a:t>
            </a:r>
            <a:r>
              <a:rPr lang="en-US" dirty="0" smtClean="0"/>
              <a:t>.</a:t>
            </a:r>
          </a:p>
        </p:txBody>
      </p:sp>
    </p:spTree>
    <p:extLst>
      <p:ext uri="{BB962C8B-B14F-4D97-AF65-F5344CB8AC3E}">
        <p14:creationId xmlns:p14="http://schemas.microsoft.com/office/powerpoint/2010/main" val="1407341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www.isitironic.com </a:t>
            </a:r>
            <a:endParaRPr lang="en-US" dirty="0"/>
          </a:p>
        </p:txBody>
      </p:sp>
      <p:sp>
        <p:nvSpPr>
          <p:cNvPr id="3" name="Content Placeholder 2"/>
          <p:cNvSpPr>
            <a:spLocks noGrp="1"/>
          </p:cNvSpPr>
          <p:nvPr>
            <p:ph sz="quarter" idx="1"/>
          </p:nvPr>
        </p:nvSpPr>
        <p:spPr/>
        <p:txBody>
          <a:bodyPr/>
          <a:lstStyle/>
          <a:p>
            <a:r>
              <a:rPr lang="en-US" dirty="0" smtClean="0"/>
              <a:t>Good examples of what Irony is and what it is not</a:t>
            </a:r>
            <a:br>
              <a:rPr lang="en-US" dirty="0" smtClean="0"/>
            </a:br>
            <a:endParaRPr lang="en-US" dirty="0" smtClean="0"/>
          </a:p>
          <a:p>
            <a:r>
              <a:rPr lang="en-US" dirty="0" smtClean="0"/>
              <a:t>Helpful explanations of the misuse of irony</a:t>
            </a:r>
            <a:br>
              <a:rPr lang="en-US" dirty="0" smtClean="0"/>
            </a:br>
            <a:endParaRPr lang="en-US" dirty="0" smtClean="0"/>
          </a:p>
          <a:p>
            <a:r>
              <a:rPr lang="en-US" dirty="0" smtClean="0"/>
              <a:t>User-voted “is it ironic or not?” for submitted examples</a:t>
            </a:r>
            <a:br>
              <a:rPr lang="en-US" dirty="0" smtClean="0"/>
            </a:br>
            <a:endParaRPr lang="en-US" dirty="0" smtClean="0"/>
          </a:p>
          <a:p>
            <a:r>
              <a:rPr lang="en-US" dirty="0" smtClean="0"/>
              <a:t>All around interesting…</a:t>
            </a:r>
            <a:endParaRPr lang="en-US" dirty="0"/>
          </a:p>
        </p:txBody>
      </p:sp>
    </p:spTree>
    <p:extLst>
      <p:ext uri="{BB962C8B-B14F-4D97-AF65-F5344CB8AC3E}">
        <p14:creationId xmlns:p14="http://schemas.microsoft.com/office/powerpoint/2010/main" val="3283718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sz="quarter" idx="1"/>
          </p:nvPr>
        </p:nvSpPr>
        <p:spPr>
          <a:xfrm>
            <a:off x="612648" y="1600200"/>
            <a:ext cx="8153400" cy="5105400"/>
          </a:xfrm>
        </p:spPr>
        <p:txBody>
          <a:bodyPr>
            <a:normAutofit/>
          </a:bodyPr>
          <a:lstStyle/>
          <a:p>
            <a:r>
              <a:rPr lang="en-US" dirty="0" smtClean="0"/>
              <a:t>There will be 20 vocabulary words on the test</a:t>
            </a:r>
          </a:p>
          <a:p>
            <a:pPr lvl="1"/>
            <a:r>
              <a:rPr lang="en-US" dirty="0" smtClean="0"/>
              <a:t>10 of which I am choosing and 10 of which I have complied from the vocabulary worksheets you turned in yesterday.</a:t>
            </a:r>
          </a:p>
          <a:p>
            <a:r>
              <a:rPr lang="en-US" dirty="0" smtClean="0"/>
              <a:t>You will need to define any of the words you do not already have defined.</a:t>
            </a:r>
          </a:p>
          <a:p>
            <a:r>
              <a:rPr lang="en-US" dirty="0" smtClean="0"/>
              <a:t>The test (as well as the practice worksheet) will utilize context sentences to help you identify which is the correct word</a:t>
            </a:r>
            <a:r>
              <a:rPr lang="en-US" dirty="0" smtClean="0"/>
              <a:t>. </a:t>
            </a:r>
            <a:r>
              <a:rPr lang="en-US" b="1" dirty="0" smtClean="0"/>
              <a:t>Since we did not get to talk about context sentences today, I will talk about them on Friday.</a:t>
            </a:r>
            <a:endParaRPr lang="en-US" dirty="0"/>
          </a:p>
        </p:txBody>
      </p:sp>
    </p:spTree>
    <p:extLst>
      <p:ext uri="{BB962C8B-B14F-4D97-AF65-F5344CB8AC3E}">
        <p14:creationId xmlns:p14="http://schemas.microsoft.com/office/powerpoint/2010/main" val="1256458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 for </a:t>
            </a:r>
            <a:r>
              <a:rPr lang="en-US" i="1" dirty="0" smtClean="0"/>
              <a:t>The Crucible Test</a:t>
            </a:r>
            <a:endParaRPr lang="en-US" dirty="0"/>
          </a:p>
        </p:txBody>
      </p:sp>
      <p:sp>
        <p:nvSpPr>
          <p:cNvPr id="3" name="Content Placeholder 2"/>
          <p:cNvSpPr>
            <a:spLocks noGrp="1"/>
          </p:cNvSpPr>
          <p:nvPr>
            <p:ph sz="quarter" idx="1"/>
          </p:nvPr>
        </p:nvSpPr>
        <p:spPr>
          <a:xfrm>
            <a:off x="685800" y="1600200"/>
            <a:ext cx="5486400" cy="4953000"/>
          </a:xfrm>
        </p:spPr>
        <p:txBody>
          <a:bodyPr numCol="2">
            <a:normAutofit lnSpcReduction="10000"/>
          </a:bodyPr>
          <a:lstStyle/>
          <a:p>
            <a:r>
              <a:rPr lang="en-US" dirty="0" smtClean="0"/>
              <a:t>McCarthyism</a:t>
            </a:r>
          </a:p>
          <a:p>
            <a:r>
              <a:rPr lang="en-US" dirty="0" smtClean="0"/>
              <a:t>Vindictive</a:t>
            </a:r>
          </a:p>
          <a:p>
            <a:r>
              <a:rPr lang="en-US" dirty="0" smtClean="0"/>
              <a:t>Corroborating</a:t>
            </a:r>
          </a:p>
          <a:p>
            <a:r>
              <a:rPr lang="en-US" dirty="0" smtClean="0"/>
              <a:t>Naught</a:t>
            </a:r>
          </a:p>
          <a:p>
            <a:r>
              <a:rPr lang="en-US" dirty="0" smtClean="0"/>
              <a:t>Abyss</a:t>
            </a:r>
          </a:p>
          <a:p>
            <a:r>
              <a:rPr lang="en-US" dirty="0" smtClean="0"/>
              <a:t>Conjure</a:t>
            </a:r>
          </a:p>
          <a:p>
            <a:r>
              <a:rPr lang="en-US" dirty="0" smtClean="0"/>
              <a:t>Defamation</a:t>
            </a:r>
          </a:p>
          <a:p>
            <a:r>
              <a:rPr lang="en-US" dirty="0" smtClean="0"/>
              <a:t>Puritanism</a:t>
            </a:r>
          </a:p>
          <a:p>
            <a:r>
              <a:rPr lang="en-US" dirty="0" smtClean="0"/>
              <a:t>Crucible</a:t>
            </a:r>
          </a:p>
          <a:p>
            <a:r>
              <a:rPr lang="en-US" dirty="0" smtClean="0"/>
              <a:t>Abominable</a:t>
            </a:r>
          </a:p>
          <a:p>
            <a:r>
              <a:rPr lang="en-US" dirty="0" smtClean="0"/>
              <a:t>Heathen</a:t>
            </a:r>
          </a:p>
          <a:p>
            <a:r>
              <a:rPr lang="en-US" dirty="0" smtClean="0"/>
              <a:t>Prodigious</a:t>
            </a:r>
          </a:p>
          <a:p>
            <a:r>
              <a:rPr lang="en-US" dirty="0" smtClean="0"/>
              <a:t>Magistrate</a:t>
            </a:r>
          </a:p>
          <a:p>
            <a:r>
              <a:rPr lang="en-US" dirty="0" smtClean="0"/>
              <a:t>Arbitrate</a:t>
            </a:r>
          </a:p>
          <a:p>
            <a:r>
              <a:rPr lang="en-US" dirty="0" smtClean="0"/>
              <a:t>Poppet</a:t>
            </a:r>
          </a:p>
          <a:p>
            <a:r>
              <a:rPr lang="en-US" dirty="0" smtClean="0"/>
              <a:t>Tonnage</a:t>
            </a:r>
          </a:p>
          <a:p>
            <a:r>
              <a:rPr lang="en-US" dirty="0" smtClean="0"/>
              <a:t>Ameliorate</a:t>
            </a:r>
          </a:p>
          <a:p>
            <a:r>
              <a:rPr lang="en-US" dirty="0" smtClean="0"/>
              <a:t>Faction</a:t>
            </a:r>
          </a:p>
          <a:p>
            <a:r>
              <a:rPr lang="en-US" dirty="0" smtClean="0"/>
              <a:t>Vengeance</a:t>
            </a:r>
          </a:p>
          <a:p>
            <a:r>
              <a:rPr lang="en-US" dirty="0" smtClean="0"/>
              <a:t>Calumny</a:t>
            </a:r>
          </a:p>
        </p:txBody>
      </p:sp>
      <p:sp>
        <p:nvSpPr>
          <p:cNvPr id="4" name="TextBox 3"/>
          <p:cNvSpPr txBox="1"/>
          <p:nvPr/>
        </p:nvSpPr>
        <p:spPr>
          <a:xfrm>
            <a:off x="6248400" y="1600200"/>
            <a:ext cx="2362200" cy="5016758"/>
          </a:xfrm>
          <a:prstGeom prst="rect">
            <a:avLst/>
          </a:prstGeom>
          <a:noFill/>
        </p:spPr>
        <p:txBody>
          <a:bodyPr wrap="square" rtlCol="0">
            <a:spAutoFit/>
          </a:bodyPr>
          <a:lstStyle/>
          <a:p>
            <a:r>
              <a:rPr lang="en-US" sz="2000" dirty="0" smtClean="0"/>
              <a:t>I will not collect definitions—since I already did that.  But you need to look them up to double check you understand the context clues.</a:t>
            </a:r>
          </a:p>
          <a:p>
            <a:endParaRPr lang="en-US" sz="2000" dirty="0"/>
          </a:p>
          <a:p>
            <a:r>
              <a:rPr lang="en-US" sz="2000" dirty="0" smtClean="0"/>
              <a:t>Questions about any vocab word?  I’m here after school.  You can also email me, check the Weebly site, or hold your questions until Review Day.</a:t>
            </a:r>
            <a:endParaRPr lang="en-US" sz="2000" dirty="0"/>
          </a:p>
        </p:txBody>
      </p:sp>
    </p:spTree>
    <p:extLst>
      <p:ext uri="{BB962C8B-B14F-4D97-AF65-F5344CB8AC3E}">
        <p14:creationId xmlns:p14="http://schemas.microsoft.com/office/powerpoint/2010/main" val="1152760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these correct??</a:t>
            </a:r>
            <a:endParaRPr lang="en-US" dirty="0"/>
          </a:p>
        </p:txBody>
      </p:sp>
      <p:sp>
        <p:nvSpPr>
          <p:cNvPr id="3" name="Content Placeholder 2"/>
          <p:cNvSpPr>
            <a:spLocks noGrp="1"/>
          </p:cNvSpPr>
          <p:nvPr>
            <p:ph sz="quarter" idx="1"/>
          </p:nvPr>
        </p:nvSpPr>
        <p:spPr>
          <a:xfrm>
            <a:off x="612648" y="1447800"/>
            <a:ext cx="8153400" cy="5257800"/>
          </a:xfrm>
        </p:spPr>
        <p:txBody>
          <a:bodyPr/>
          <a:lstStyle/>
          <a:p>
            <a:r>
              <a:rPr lang="en-US" dirty="0" smtClean="0"/>
              <a:t>The Browns had lived at 305 May Hill Road</a:t>
            </a:r>
            <a:r>
              <a:rPr lang="en-US" sz="3200" b="1" dirty="0" smtClean="0">
                <a:solidFill>
                  <a:srgbClr val="FF0000"/>
                </a:solidFill>
              </a:rPr>
              <a:t>,</a:t>
            </a:r>
            <a:r>
              <a:rPr lang="en-US" dirty="0" smtClean="0"/>
              <a:t> </a:t>
            </a:r>
            <a:r>
              <a:rPr lang="en-US" dirty="0" err="1" smtClean="0"/>
              <a:t>Angwin</a:t>
            </a:r>
            <a:r>
              <a:rPr lang="en-US" sz="3200" b="1" dirty="0" smtClean="0">
                <a:solidFill>
                  <a:srgbClr val="FF0000"/>
                </a:solidFill>
              </a:rPr>
              <a:t>,</a:t>
            </a:r>
            <a:r>
              <a:rPr lang="en-US" dirty="0" smtClean="0"/>
              <a:t> California</a:t>
            </a:r>
            <a:r>
              <a:rPr lang="en-US" sz="3200" b="1" dirty="0" smtClean="0">
                <a:solidFill>
                  <a:srgbClr val="FF0000"/>
                </a:solidFill>
              </a:rPr>
              <a:t>,</a:t>
            </a:r>
            <a:r>
              <a:rPr lang="en-US" dirty="0" smtClean="0"/>
              <a:t> for many years.</a:t>
            </a:r>
          </a:p>
          <a:p>
            <a:r>
              <a:rPr lang="en-US" dirty="0" smtClean="0"/>
              <a:t>Their dog was named </a:t>
            </a:r>
            <a:r>
              <a:rPr lang="en-US" dirty="0" err="1" smtClean="0"/>
              <a:t>FeeFee</a:t>
            </a:r>
            <a:r>
              <a:rPr lang="en-US" sz="3600" b="1" dirty="0" smtClean="0">
                <a:solidFill>
                  <a:srgbClr val="FF0000"/>
                </a:solidFill>
              </a:rPr>
              <a:t>,</a:t>
            </a:r>
            <a:r>
              <a:rPr lang="en-US" dirty="0" smtClean="0"/>
              <a:t> and she weighted about five pounds.</a:t>
            </a:r>
          </a:p>
          <a:p>
            <a:r>
              <a:rPr lang="en-US" dirty="0" smtClean="0"/>
              <a:t>Did the neighbor or anyone else ever see this abuse? </a:t>
            </a:r>
            <a:r>
              <a:rPr lang="en-US" dirty="0"/>
              <a:t>[</a:t>
            </a:r>
            <a:r>
              <a:rPr lang="en-US" b="1" dirty="0">
                <a:solidFill>
                  <a:srgbClr val="FF0000"/>
                </a:solidFill>
              </a:rPr>
              <a:t>no comma</a:t>
            </a:r>
            <a:r>
              <a:rPr lang="en-US" dirty="0" smtClean="0"/>
              <a:t>]</a:t>
            </a:r>
          </a:p>
          <a:p>
            <a:r>
              <a:rPr lang="en-US" dirty="0" smtClean="0"/>
              <a:t>Would a dog make this kind of noise unless she were mistreated? [</a:t>
            </a:r>
            <a:r>
              <a:rPr lang="en-US" b="1" dirty="0" smtClean="0">
                <a:solidFill>
                  <a:srgbClr val="FF0000"/>
                </a:solidFill>
              </a:rPr>
              <a:t>no comma</a:t>
            </a:r>
            <a:r>
              <a:rPr lang="en-US" dirty="0" smtClean="0"/>
              <a:t>]</a:t>
            </a:r>
          </a:p>
          <a:p>
            <a:r>
              <a:rPr lang="en-US" dirty="0" smtClean="0"/>
              <a:t>What was the cause</a:t>
            </a:r>
            <a:r>
              <a:rPr lang="en-US" sz="3200" b="1" dirty="0" smtClean="0">
                <a:solidFill>
                  <a:srgbClr val="FF0000"/>
                </a:solidFill>
              </a:rPr>
              <a:t>,</a:t>
            </a:r>
            <a:r>
              <a:rPr lang="en-US" dirty="0" smtClean="0"/>
              <a:t> do you suppose</a:t>
            </a:r>
            <a:r>
              <a:rPr lang="en-US" sz="3200" b="1" dirty="0" smtClean="0">
                <a:solidFill>
                  <a:srgbClr val="FF0000"/>
                </a:solidFill>
              </a:rPr>
              <a:t>,</a:t>
            </a:r>
            <a:r>
              <a:rPr lang="en-US" dirty="0" smtClean="0"/>
              <a:t> of the complaint?</a:t>
            </a:r>
          </a:p>
          <a:p>
            <a:endParaRPr lang="en-US" dirty="0"/>
          </a:p>
        </p:txBody>
      </p:sp>
    </p:spTree>
    <p:extLst>
      <p:ext uri="{BB962C8B-B14F-4D97-AF65-F5344CB8AC3E}">
        <p14:creationId xmlns:p14="http://schemas.microsoft.com/office/powerpoint/2010/main" val="2877395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these </a:t>
            </a:r>
            <a:r>
              <a:rPr lang="en-US" b="1" u="sng" dirty="0" smtClean="0"/>
              <a:t>not</a:t>
            </a:r>
            <a:r>
              <a:rPr lang="en-US" dirty="0" smtClean="0"/>
              <a:t> correct?</a:t>
            </a:r>
            <a:endParaRPr lang="en-US" dirty="0"/>
          </a:p>
        </p:txBody>
      </p:sp>
      <p:sp>
        <p:nvSpPr>
          <p:cNvPr id="3" name="Content Placeholder 2"/>
          <p:cNvSpPr>
            <a:spLocks noGrp="1"/>
          </p:cNvSpPr>
          <p:nvPr>
            <p:ph sz="quarter" idx="1"/>
          </p:nvPr>
        </p:nvSpPr>
        <p:spPr>
          <a:xfrm>
            <a:off x="609600" y="1752600"/>
            <a:ext cx="8153400" cy="4800600"/>
          </a:xfrm>
        </p:spPr>
        <p:txBody>
          <a:bodyPr>
            <a:normAutofit/>
          </a:bodyPr>
          <a:lstStyle/>
          <a:p>
            <a:r>
              <a:rPr lang="en-US" dirty="0" smtClean="0"/>
              <a:t>A neighbor</a:t>
            </a:r>
            <a:r>
              <a:rPr lang="en-US" sz="3200" b="1" dirty="0" smtClean="0">
                <a:solidFill>
                  <a:srgbClr val="FF0000"/>
                </a:solidFill>
              </a:rPr>
              <a:t>,</a:t>
            </a:r>
            <a:r>
              <a:rPr lang="en-US" dirty="0" smtClean="0"/>
              <a:t> apparently</a:t>
            </a:r>
            <a:r>
              <a:rPr lang="en-US" sz="3200" b="1" dirty="0" smtClean="0">
                <a:solidFill>
                  <a:srgbClr val="FF0000"/>
                </a:solidFill>
              </a:rPr>
              <a:t>,</a:t>
            </a:r>
            <a:r>
              <a:rPr lang="en-US" dirty="0" smtClean="0"/>
              <a:t> had reported the Browns to the police because they mistreated their dog.</a:t>
            </a:r>
          </a:p>
          <a:p>
            <a:r>
              <a:rPr lang="en-US" dirty="0" smtClean="0"/>
              <a:t>The Browns’ daughter, however, had told the neighbors that the dog frequently whimpered</a:t>
            </a:r>
            <a:r>
              <a:rPr lang="en-US" sz="3200" b="1" dirty="0" smtClean="0">
                <a:solidFill>
                  <a:srgbClr val="FF0000"/>
                </a:solidFill>
              </a:rPr>
              <a:t>,</a:t>
            </a:r>
            <a:r>
              <a:rPr lang="en-US" dirty="0" smtClean="0"/>
              <a:t> and cried</a:t>
            </a:r>
            <a:r>
              <a:rPr lang="en-US" sz="3200" b="1" dirty="0" smtClean="0">
                <a:solidFill>
                  <a:srgbClr val="FF0000"/>
                </a:solidFill>
              </a:rPr>
              <a:t>,</a:t>
            </a:r>
            <a:r>
              <a:rPr lang="en-US" dirty="0" smtClean="0"/>
              <a:t> and howled.</a:t>
            </a:r>
          </a:p>
          <a:p>
            <a:r>
              <a:rPr lang="en-US" dirty="0" smtClean="0"/>
              <a:t>She seemed so sensitive that</a:t>
            </a:r>
            <a:r>
              <a:rPr lang="en-US" sz="3200" b="1" dirty="0" smtClean="0">
                <a:solidFill>
                  <a:srgbClr val="FF0000"/>
                </a:solidFill>
              </a:rPr>
              <a:t>,</a:t>
            </a:r>
            <a:r>
              <a:rPr lang="en-US" dirty="0" smtClean="0"/>
              <a:t> naturally</a:t>
            </a:r>
            <a:r>
              <a:rPr lang="en-US" sz="3200" b="1" dirty="0" smtClean="0">
                <a:solidFill>
                  <a:srgbClr val="FF0000"/>
                </a:solidFill>
              </a:rPr>
              <a:t>,</a:t>
            </a:r>
            <a:r>
              <a:rPr lang="en-US" dirty="0" smtClean="0"/>
              <a:t> they hardly ever scolded or punished her.</a:t>
            </a:r>
          </a:p>
          <a:p>
            <a:r>
              <a:rPr lang="en-US" dirty="0" smtClean="0"/>
              <a:t>The police officers chuckled</a:t>
            </a:r>
            <a:r>
              <a:rPr lang="en-US" sz="3200" b="1" dirty="0" smtClean="0">
                <a:solidFill>
                  <a:srgbClr val="FF0000"/>
                </a:solidFill>
              </a:rPr>
              <a:t>,</a:t>
            </a:r>
            <a:r>
              <a:rPr lang="en-US" dirty="0" smtClean="0"/>
              <a:t> and went on their way.</a:t>
            </a:r>
          </a:p>
          <a:p>
            <a:endParaRPr lang="en-US" dirty="0"/>
          </a:p>
        </p:txBody>
      </p:sp>
    </p:spTree>
    <p:extLst>
      <p:ext uri="{BB962C8B-B14F-4D97-AF65-F5344CB8AC3E}">
        <p14:creationId xmlns:p14="http://schemas.microsoft.com/office/powerpoint/2010/main" val="2064975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rule is that?</a:t>
            </a:r>
            <a:endParaRPr lang="en-US" dirty="0"/>
          </a:p>
        </p:txBody>
      </p:sp>
      <p:sp>
        <p:nvSpPr>
          <p:cNvPr id="3" name="Content Placeholder 2"/>
          <p:cNvSpPr>
            <a:spLocks noGrp="1"/>
          </p:cNvSpPr>
          <p:nvPr>
            <p:ph sz="quarter" idx="1"/>
          </p:nvPr>
        </p:nvSpPr>
        <p:spPr>
          <a:xfrm>
            <a:off x="612648" y="1371600"/>
            <a:ext cx="8153400" cy="5257800"/>
          </a:xfrm>
        </p:spPr>
        <p:txBody>
          <a:bodyPr>
            <a:normAutofit/>
          </a:bodyPr>
          <a:lstStyle/>
          <a:p>
            <a:r>
              <a:rPr lang="en-US" dirty="0" smtClean="0"/>
              <a:t>Urban legends or urban myths have evolved out of the fears and hopes of modern-day culture, and they mutate in accordance with changes in a culture as well.</a:t>
            </a:r>
          </a:p>
          <a:p>
            <a:pPr lvl="1"/>
            <a:r>
              <a:rPr lang="en-US" dirty="0" smtClean="0"/>
              <a:t>Why are there no commas around “or urban myths”?</a:t>
            </a:r>
            <a:br>
              <a:rPr lang="en-US" dirty="0" smtClean="0"/>
            </a:br>
            <a:endParaRPr lang="en-US" dirty="0" smtClean="0"/>
          </a:p>
          <a:p>
            <a:r>
              <a:rPr lang="en-US" dirty="0" smtClean="0"/>
              <a:t>Some legends are funny</a:t>
            </a:r>
            <a:r>
              <a:rPr lang="en-US" sz="3200" b="1" dirty="0" smtClean="0">
                <a:solidFill>
                  <a:srgbClr val="FF0000"/>
                </a:solidFill>
              </a:rPr>
              <a:t>,</a:t>
            </a:r>
            <a:r>
              <a:rPr lang="en-US" dirty="0" smtClean="0"/>
              <a:t> but some are grotesque.</a:t>
            </a:r>
            <a:br>
              <a:rPr lang="en-US" dirty="0" smtClean="0"/>
            </a:br>
            <a:endParaRPr lang="en-US" dirty="0" smtClean="0"/>
          </a:p>
          <a:p>
            <a:r>
              <a:rPr lang="en-US" dirty="0" smtClean="0"/>
              <a:t>These adaptations</a:t>
            </a:r>
            <a:r>
              <a:rPr lang="en-US" sz="3200" b="1" dirty="0" smtClean="0">
                <a:solidFill>
                  <a:srgbClr val="FF0000"/>
                </a:solidFill>
              </a:rPr>
              <a:t>,</a:t>
            </a:r>
            <a:r>
              <a:rPr lang="en-US" dirty="0" smtClean="0"/>
              <a:t> which usually focus on the grotesque nature of the legends</a:t>
            </a:r>
            <a:r>
              <a:rPr lang="en-US" sz="3200" b="1" dirty="0" smtClean="0">
                <a:solidFill>
                  <a:srgbClr val="FF0000"/>
                </a:solidFill>
              </a:rPr>
              <a:t>,</a:t>
            </a:r>
            <a:r>
              <a:rPr lang="en-US" dirty="0" smtClean="0"/>
              <a:t> often stray far from the original and sensationalize gore.</a:t>
            </a:r>
          </a:p>
          <a:p>
            <a:endParaRPr lang="en-US" dirty="0"/>
          </a:p>
        </p:txBody>
      </p:sp>
    </p:spTree>
    <p:extLst>
      <p:ext uri="{BB962C8B-B14F-4D97-AF65-F5344CB8AC3E}">
        <p14:creationId xmlns:p14="http://schemas.microsoft.com/office/powerpoint/2010/main" val="4284756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Isn’t it Ironic?</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97182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915400" cy="990600"/>
          </a:xfrm>
        </p:spPr>
        <p:txBody>
          <a:bodyPr>
            <a:noAutofit/>
          </a:bodyPr>
          <a:lstStyle/>
          <a:p>
            <a:r>
              <a:rPr lang="en-US" sz="4800" dirty="0" smtClean="0"/>
              <a:t>Irony: a discrepancy between appearances and reality</a:t>
            </a:r>
            <a:endParaRPr lang="en-US" sz="4800" dirty="0"/>
          </a:p>
        </p:txBody>
      </p:sp>
      <p:sp>
        <p:nvSpPr>
          <p:cNvPr id="3" name="Content Placeholder 2"/>
          <p:cNvSpPr>
            <a:spLocks noGrp="1"/>
          </p:cNvSpPr>
          <p:nvPr>
            <p:ph sz="quarter" idx="1"/>
          </p:nvPr>
        </p:nvSpPr>
        <p:spPr>
          <a:xfrm>
            <a:off x="612648" y="1600200"/>
            <a:ext cx="8153400" cy="4800600"/>
          </a:xfrm>
        </p:spPr>
        <p:txBody>
          <a:bodyPr>
            <a:normAutofit fontScale="92500"/>
          </a:bodyPr>
          <a:lstStyle/>
          <a:p>
            <a:r>
              <a:rPr lang="en-US" sz="8000" dirty="0" smtClean="0"/>
              <a:t>Verbal</a:t>
            </a:r>
          </a:p>
          <a:p>
            <a:r>
              <a:rPr lang="en-US" sz="8000" dirty="0" smtClean="0"/>
              <a:t>Situational</a:t>
            </a:r>
          </a:p>
          <a:p>
            <a:r>
              <a:rPr lang="en-US" sz="8000" dirty="0" smtClean="0"/>
              <a:t>Dramatic</a:t>
            </a:r>
          </a:p>
          <a:p>
            <a:endParaRPr lang="en-US" dirty="0"/>
          </a:p>
          <a:p>
            <a:r>
              <a:rPr lang="en-US" sz="3200" dirty="0" smtClean="0"/>
              <a:t>Based on their names, let’s take some guesses…</a:t>
            </a:r>
          </a:p>
        </p:txBody>
      </p:sp>
    </p:spTree>
    <p:extLst>
      <p:ext uri="{BB962C8B-B14F-4D97-AF65-F5344CB8AC3E}">
        <p14:creationId xmlns:p14="http://schemas.microsoft.com/office/powerpoint/2010/main" val="639118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Verbal Irony</a:t>
            </a:r>
            <a:endParaRPr lang="en-US" dirty="0"/>
          </a:p>
        </p:txBody>
      </p:sp>
      <p:sp>
        <p:nvSpPr>
          <p:cNvPr id="3" name="Content Placeholder 2"/>
          <p:cNvSpPr>
            <a:spLocks noGrp="1"/>
          </p:cNvSpPr>
          <p:nvPr>
            <p:ph sz="quarter" idx="1"/>
          </p:nvPr>
        </p:nvSpPr>
        <p:spPr>
          <a:xfrm>
            <a:off x="612648" y="1447800"/>
            <a:ext cx="8153400" cy="5257800"/>
          </a:xfrm>
        </p:spPr>
        <p:txBody>
          <a:bodyPr>
            <a:normAutofit fontScale="92500" lnSpcReduction="10000"/>
          </a:bodyPr>
          <a:lstStyle/>
          <a:p>
            <a:r>
              <a:rPr lang="en-US" dirty="0" smtClean="0"/>
              <a:t>Occurs when someone says one thing but really means another</a:t>
            </a:r>
          </a:p>
          <a:p>
            <a:r>
              <a:rPr lang="en-US" dirty="0" smtClean="0"/>
              <a:t>Very difficult to understand in text messages…ever misinterpret a text or an email?  </a:t>
            </a:r>
            <a:br>
              <a:rPr lang="en-US" dirty="0" smtClean="0"/>
            </a:br>
            <a:endParaRPr lang="en-US" dirty="0" smtClean="0"/>
          </a:p>
          <a:p>
            <a:pPr lvl="1"/>
            <a:r>
              <a:rPr lang="en-US" dirty="0" smtClean="0"/>
              <a:t>Sarcasm</a:t>
            </a:r>
          </a:p>
          <a:p>
            <a:pPr lvl="2"/>
            <a:r>
              <a:rPr lang="en-US" dirty="0" smtClean="0"/>
              <a:t>When your room is messy, but your mom says, “I see you cleaned your room!”</a:t>
            </a:r>
            <a:br>
              <a:rPr lang="en-US" dirty="0" smtClean="0"/>
            </a:br>
            <a:endParaRPr lang="en-US" dirty="0" smtClean="0"/>
          </a:p>
          <a:p>
            <a:pPr lvl="1"/>
            <a:r>
              <a:rPr lang="en-US" dirty="0" smtClean="0"/>
              <a:t>When you say yes, but really mean no.  </a:t>
            </a:r>
          </a:p>
          <a:p>
            <a:pPr lvl="2"/>
            <a:r>
              <a:rPr lang="en-US" dirty="0" smtClean="0"/>
              <a:t>“Mixed messages” when you’re dating…</a:t>
            </a:r>
            <a:br>
              <a:rPr lang="en-US" dirty="0" smtClean="0"/>
            </a:br>
            <a:endParaRPr lang="en-US" dirty="0" smtClean="0"/>
          </a:p>
          <a:p>
            <a:pPr lvl="1"/>
            <a:r>
              <a:rPr lang="en-US" dirty="0" smtClean="0"/>
              <a:t>“I know that’s what I </a:t>
            </a:r>
            <a:r>
              <a:rPr lang="en-US" i="1" dirty="0" smtClean="0"/>
              <a:t>said</a:t>
            </a:r>
            <a:r>
              <a:rPr lang="en-US" dirty="0" smtClean="0"/>
              <a:t>, but that’s not what I </a:t>
            </a:r>
            <a:r>
              <a:rPr lang="en-US" i="1" dirty="0" smtClean="0"/>
              <a:t>meant</a:t>
            </a:r>
            <a:r>
              <a:rPr lang="en-US" dirty="0" smtClean="0"/>
              <a:t>.”</a:t>
            </a:r>
            <a:endParaRPr lang="en-US" dirty="0"/>
          </a:p>
        </p:txBody>
      </p:sp>
    </p:spTree>
    <p:extLst>
      <p:ext uri="{BB962C8B-B14F-4D97-AF65-F5344CB8AC3E}">
        <p14:creationId xmlns:p14="http://schemas.microsoft.com/office/powerpoint/2010/main" val="207387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Situational Irony</a:t>
            </a:r>
            <a:endParaRPr lang="en-US" dirty="0"/>
          </a:p>
        </p:txBody>
      </p:sp>
      <p:sp>
        <p:nvSpPr>
          <p:cNvPr id="3" name="Content Placeholder 2"/>
          <p:cNvSpPr>
            <a:spLocks noGrp="1"/>
          </p:cNvSpPr>
          <p:nvPr>
            <p:ph sz="quarter" idx="1"/>
          </p:nvPr>
        </p:nvSpPr>
        <p:spPr>
          <a:xfrm>
            <a:off x="304800" y="1600200"/>
            <a:ext cx="8686800" cy="5105400"/>
          </a:xfrm>
        </p:spPr>
        <p:txBody>
          <a:bodyPr>
            <a:normAutofit/>
          </a:bodyPr>
          <a:lstStyle/>
          <a:p>
            <a:r>
              <a:rPr lang="en-US" dirty="0" smtClean="0"/>
              <a:t>Occurs when there is a discrepancy between what is expected to happen, or what would be appropriate to happen, and what really does happen.</a:t>
            </a:r>
          </a:p>
          <a:p>
            <a:endParaRPr lang="en-US" dirty="0"/>
          </a:p>
          <a:p>
            <a:r>
              <a:rPr lang="en-US" dirty="0" smtClean="0"/>
              <a:t>Example: a </a:t>
            </a:r>
            <a:r>
              <a:rPr lang="en-US" dirty="0"/>
              <a:t>thief’s house was broken into at the same time he was robbing someone’s house </a:t>
            </a:r>
            <a:r>
              <a:rPr lang="en-US" dirty="0" smtClean="0"/>
              <a:t/>
            </a:r>
            <a:br>
              <a:rPr lang="en-US" dirty="0" smtClean="0"/>
            </a:br>
            <a:endParaRPr lang="en-US" dirty="0" smtClean="0"/>
          </a:p>
        </p:txBody>
      </p:sp>
    </p:spTree>
    <p:extLst>
      <p:ext uri="{BB962C8B-B14F-4D97-AF65-F5344CB8AC3E}">
        <p14:creationId xmlns:p14="http://schemas.microsoft.com/office/powerpoint/2010/main" val="3178670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52400"/>
            <a:ext cx="8153400" cy="990600"/>
          </a:xfrm>
        </p:spPr>
        <p:txBody>
          <a:bodyPr>
            <a:normAutofit fontScale="90000"/>
          </a:bodyPr>
          <a:lstStyle/>
          <a:p>
            <a:r>
              <a:rPr lang="en-US" dirty="0" smtClean="0"/>
              <a:t>Save the Drama for your Mama: Dramatic Irony</a:t>
            </a:r>
            <a:endParaRPr lang="en-US" dirty="0"/>
          </a:p>
        </p:txBody>
      </p:sp>
      <p:sp>
        <p:nvSpPr>
          <p:cNvPr id="3" name="Content Placeholder 2"/>
          <p:cNvSpPr>
            <a:spLocks noGrp="1"/>
          </p:cNvSpPr>
          <p:nvPr>
            <p:ph sz="quarter" idx="1"/>
          </p:nvPr>
        </p:nvSpPr>
        <p:spPr>
          <a:xfrm>
            <a:off x="152400" y="1447800"/>
            <a:ext cx="8839200" cy="5410200"/>
          </a:xfrm>
        </p:spPr>
        <p:txBody>
          <a:bodyPr>
            <a:normAutofit lnSpcReduction="10000"/>
          </a:bodyPr>
          <a:lstStyle/>
          <a:p>
            <a:r>
              <a:rPr lang="en-US" dirty="0" smtClean="0"/>
              <a:t>Often used on stage, thus it’s name.</a:t>
            </a:r>
            <a:br>
              <a:rPr lang="en-US" dirty="0" smtClean="0"/>
            </a:br>
            <a:endParaRPr lang="en-US" dirty="0" smtClean="0"/>
          </a:p>
          <a:p>
            <a:r>
              <a:rPr lang="en-US" dirty="0" smtClean="0"/>
              <a:t>A character thinks one thing is true, but the audience or reader knows better.</a:t>
            </a:r>
          </a:p>
          <a:p>
            <a:pPr lvl="1"/>
            <a:r>
              <a:rPr lang="en-US" i="1" dirty="0" smtClean="0"/>
              <a:t>The Bachelor</a:t>
            </a:r>
            <a:r>
              <a:rPr lang="en-US" dirty="0" smtClean="0"/>
              <a:t>, </a:t>
            </a:r>
            <a:r>
              <a:rPr lang="en-US" i="1" dirty="0" smtClean="0"/>
              <a:t>The Bachelorette</a:t>
            </a:r>
            <a:r>
              <a:rPr lang="en-US" dirty="0" smtClean="0"/>
              <a:t>, etc. the shows that you scream, “Don’t pick her!  She’s evil!  She’s only there for the fame and money!” because you just saw her confession to the camera or she’s been…a witch…in the house and the Bachelor hasn’t seen the same footage you have. </a:t>
            </a:r>
            <a:br>
              <a:rPr lang="en-US" dirty="0" smtClean="0"/>
            </a:br>
            <a:endParaRPr lang="en-US" dirty="0" smtClean="0"/>
          </a:p>
          <a:p>
            <a:pPr lvl="1"/>
            <a:r>
              <a:rPr lang="en-US" dirty="0" smtClean="0"/>
              <a:t>When you scream at the TV or movie, “Don’t go in there!  Don’t go in there!  He’s going to kill you!!!” because you just saw the killer go in the room.</a:t>
            </a:r>
          </a:p>
          <a:p>
            <a:pPr lvl="1"/>
            <a:endParaRPr lang="en-US" dirty="0"/>
          </a:p>
        </p:txBody>
      </p:sp>
    </p:spTree>
    <p:extLst>
      <p:ext uri="{BB962C8B-B14F-4D97-AF65-F5344CB8AC3E}">
        <p14:creationId xmlns:p14="http://schemas.microsoft.com/office/powerpoint/2010/main" val="1203502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pen book">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open book</Template>
  <TotalTime>1274</TotalTime>
  <Words>692</Words>
  <Application>Microsoft Office PowerPoint</Application>
  <PresentationFormat>On-screen Show (4:3)</PresentationFormat>
  <Paragraphs>98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open book</vt:lpstr>
      <vt:lpstr>STOP! It’s Comma Time…</vt:lpstr>
      <vt:lpstr>Why are these correct??</vt:lpstr>
      <vt:lpstr>Why are these not correct?</vt:lpstr>
      <vt:lpstr>Which rule is that?</vt:lpstr>
      <vt:lpstr>Isn’t it Ironic?</vt:lpstr>
      <vt:lpstr>Irony: a discrepancy between appearances and reality</vt:lpstr>
      <vt:lpstr>Verbal Irony</vt:lpstr>
      <vt:lpstr>Situational Irony</vt:lpstr>
      <vt:lpstr>Save the Drama for your Mama: Dramatic Irony</vt:lpstr>
      <vt:lpstr>Easy Peasy?  Now you tell me…</vt:lpstr>
      <vt:lpstr>Alanis Morrisette’s Song, “Ironic” </vt:lpstr>
      <vt:lpstr>In class practice: Worksheet</vt:lpstr>
      <vt:lpstr>www.isitironic.com </vt:lpstr>
      <vt:lpstr>Vocabulary</vt:lpstr>
      <vt:lpstr>Vocab for The Crucible Test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Isn’t it Ironic?</dc:title>
  <dc:creator>Kat Davis</dc:creator>
  <cp:lastModifiedBy>Kat Davis</cp:lastModifiedBy>
  <cp:revision>23</cp:revision>
  <dcterms:created xsi:type="dcterms:W3CDTF">2013-02-10T02:17:20Z</dcterms:created>
  <dcterms:modified xsi:type="dcterms:W3CDTF">2013-02-14T01:08:03Z</dcterms:modified>
</cp:coreProperties>
</file>