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9" r:id="rId5"/>
    <p:sldId id="25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solidFill>
            <a:schemeClr val="bg1"/>
          </a:soli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>
            <a:lvl1pPr algn="ctr">
              <a:defRPr>
                <a:latin typeface="Old English Text MT" pitchFamily="66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>
                <a:latin typeface="Tempus Sans ITC" pitchFamily="82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23554" name="Picture 2" descr="Expban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561" name="Picture 9" descr="EXPHORS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8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1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8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8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6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0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1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4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2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pic>
          <p:nvPicPr>
            <p:cNvPr id="22530" name="Picture 2" descr="Expbann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31" name="Rectangle 3"/>
            <p:cNvSpPr>
              <a:spLocks noChangeArrowheads="1"/>
            </p:cNvSpPr>
            <p:nvPr/>
          </p:nvSpPr>
          <p:spPr bwMode="grayWhite">
            <a:xfrm>
              <a:off x="576" y="144"/>
              <a:ext cx="5040" cy="3888"/>
            </a:xfrm>
            <a:prstGeom prst="rect">
              <a:avLst/>
            </a:prstGeom>
            <a:solidFill>
              <a:schemeClr val="bg1"/>
            </a:solidFill>
            <a:ln w="76200" cmpd="tri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51020617-A24A-4454-B5CB-A15C9A1059C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Old English Text MT" pitchFamily="66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lgerdigitaltexts.org/?chapter=4" TargetMode="External"/><Relationship Id="rId2" Type="http://schemas.openxmlformats.org/officeDocument/2006/relationships/hyperlink" Target="http://www.folger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Julius Caesar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3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Week’s Homework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772400" cy="5105400"/>
          </a:xfrm>
        </p:spPr>
        <p:txBody>
          <a:bodyPr/>
          <a:lstStyle/>
          <a:p>
            <a:r>
              <a:rPr lang="en-US" dirty="0" smtClean="0"/>
              <a:t>Tuesday: Finish Act I</a:t>
            </a:r>
          </a:p>
          <a:p>
            <a:r>
              <a:rPr lang="en-US" dirty="0" smtClean="0"/>
              <a:t>Wednesday: Finish Act II</a:t>
            </a:r>
          </a:p>
          <a:p>
            <a:r>
              <a:rPr lang="en-US" dirty="0" smtClean="0"/>
              <a:t>Thursday: Finish Act </a:t>
            </a:r>
            <a:r>
              <a:rPr lang="en-US" dirty="0" smtClean="0"/>
              <a:t>III</a:t>
            </a:r>
            <a:endParaRPr lang="en-US" dirty="0" smtClean="0"/>
          </a:p>
          <a:p>
            <a:r>
              <a:rPr lang="en-US" dirty="0" smtClean="0"/>
              <a:t>Friday: Finish </a:t>
            </a:r>
            <a:r>
              <a:rPr lang="en-US" smtClean="0"/>
              <a:t>Act </a:t>
            </a:r>
            <a:r>
              <a:rPr lang="en-US" smtClean="0"/>
              <a:t>IV</a:t>
            </a:r>
            <a:br>
              <a:rPr lang="en-US" smtClean="0"/>
            </a:br>
            <a:endParaRPr lang="en-US" dirty="0" smtClean="0"/>
          </a:p>
          <a:p>
            <a:r>
              <a:rPr lang="en-US" dirty="0" smtClean="0"/>
              <a:t>Monday</a:t>
            </a:r>
            <a:r>
              <a:rPr lang="en-US" dirty="0" smtClean="0"/>
              <a:t>: PORTFOLIOS DUE! Finish Act V, Prepare for Socratic Seminar on Funeral Orations</a:t>
            </a:r>
          </a:p>
          <a:p>
            <a:r>
              <a:rPr lang="en-US" dirty="0" smtClean="0"/>
              <a:t>Tuesday: Review for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knows how to cite a play?</a:t>
            </a:r>
          </a:p>
          <a:p>
            <a:pPr lvl="1"/>
            <a:r>
              <a:rPr lang="en-US" dirty="0" smtClean="0"/>
              <a:t>Act 1, Scene 1, Lines 1-5</a:t>
            </a:r>
          </a:p>
          <a:p>
            <a:pPr lvl="1"/>
            <a:r>
              <a:rPr lang="en-US" dirty="0" smtClean="0"/>
              <a:t>1:2:200-5</a:t>
            </a:r>
          </a:p>
          <a:p>
            <a:pPr lvl="1"/>
            <a:endParaRPr lang="en-US" dirty="0"/>
          </a:p>
          <a:p>
            <a:r>
              <a:rPr lang="en-US" dirty="0" smtClean="0"/>
              <a:t>Editions</a:t>
            </a:r>
          </a:p>
          <a:p>
            <a:pPr lvl="1"/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Folger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Shakespeare Library - </a:t>
            </a:r>
            <a:r>
              <a:rPr lang="en-US" sz="2500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http://www.folger.edu</a:t>
            </a:r>
            <a:endParaRPr lang="en-US" sz="25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Digital Text of Plays (online &amp; PDF) - </a:t>
            </a:r>
            <a:r>
              <a:rPr lang="en-US" sz="2500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http://www.folgerdigitaltexts.org/?chapter=4</a:t>
            </a:r>
            <a:endParaRPr lang="en-US" sz="25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17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Enjambment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enjambment?</a:t>
            </a:r>
          </a:p>
          <a:p>
            <a:pPr lvl="1"/>
            <a:r>
              <a:rPr lang="en-US" dirty="0" smtClean="0"/>
              <a:t>A line break without a pause in speech</a:t>
            </a:r>
          </a:p>
          <a:p>
            <a:r>
              <a:rPr lang="en-US" dirty="0" smtClean="0"/>
              <a:t>How does it work?</a:t>
            </a:r>
          </a:p>
          <a:p>
            <a:pPr lvl="1"/>
            <a:r>
              <a:rPr lang="en-US" dirty="0" smtClean="0"/>
              <a:t>Don’t pause at the end of every line</a:t>
            </a:r>
          </a:p>
          <a:p>
            <a:r>
              <a:rPr lang="en-US" dirty="0" smtClean="0"/>
              <a:t>When do you pause?</a:t>
            </a:r>
          </a:p>
          <a:p>
            <a:pPr lvl="1"/>
            <a:r>
              <a:rPr lang="en-US" dirty="0" smtClean="0"/>
              <a:t>Commas, periods, and other natural pauses.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4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1, Scene 1, Lines 1-80 (1:1:1-80)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24800" cy="4114800"/>
          </a:xfrm>
        </p:spPr>
        <p:txBody>
          <a:bodyPr/>
          <a:lstStyle/>
          <a:p>
            <a:r>
              <a:rPr lang="en-US" dirty="0" smtClean="0"/>
              <a:t>Iambic Pentameter</a:t>
            </a:r>
          </a:p>
          <a:p>
            <a:pPr lvl="1"/>
            <a:r>
              <a:rPr lang="en-US" dirty="0" smtClean="0"/>
              <a:t>Count the syllables, listen to your natural rhythm of speaking</a:t>
            </a:r>
          </a:p>
          <a:p>
            <a:pPr lvl="1"/>
            <a:r>
              <a:rPr lang="en-US" dirty="0" smtClean="0"/>
              <a:t>“Is this a holiday? What? Know you not</a:t>
            </a:r>
            <a:br>
              <a:rPr lang="en-US" dirty="0" smtClean="0"/>
            </a:br>
            <a:r>
              <a:rPr lang="en-US" dirty="0" smtClean="0"/>
              <a:t>Being mechanical, you ought not walk”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Enjambment</a:t>
            </a:r>
          </a:p>
          <a:p>
            <a:pPr lvl="1"/>
            <a:r>
              <a:rPr lang="en-US" dirty="0" smtClean="0"/>
              <a:t>“Upon a laboring day without the sign</a:t>
            </a:r>
            <a:br>
              <a:rPr lang="en-US" dirty="0" smtClean="0"/>
            </a:br>
            <a:r>
              <a:rPr lang="en-US" dirty="0" smtClean="0"/>
              <a:t>Of your profession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—Speak, what trade art thou?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456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1, Scene 1, Lines 1-80 (1:1:1-80)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Outdated Language</a:t>
            </a:r>
          </a:p>
          <a:p>
            <a:pPr lvl="1"/>
            <a:r>
              <a:rPr lang="en-US" dirty="0" smtClean="0"/>
              <a:t>“Neat’s leather” (1:1:29)</a:t>
            </a:r>
          </a:p>
          <a:p>
            <a:pPr lvl="1"/>
            <a:r>
              <a:rPr lang="en-US" dirty="0" smtClean="0"/>
              <a:t>cowhide</a:t>
            </a:r>
          </a:p>
          <a:p>
            <a:r>
              <a:rPr lang="en-US" dirty="0" smtClean="0"/>
              <a:t>Missing syllabus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whe’er</a:t>
            </a:r>
            <a:r>
              <a:rPr lang="en-US" dirty="0" smtClean="0"/>
              <a:t>” (1:1:66)</a:t>
            </a:r>
          </a:p>
          <a:p>
            <a:r>
              <a:rPr lang="en-US" dirty="0" smtClean="0"/>
              <a:t>Word Order</a:t>
            </a:r>
          </a:p>
        </p:txBody>
      </p:sp>
    </p:spTree>
    <p:extLst>
      <p:ext uri="{BB962C8B-B14F-4D97-AF65-F5344CB8AC3E}">
        <p14:creationId xmlns:p14="http://schemas.microsoft.com/office/powerpoint/2010/main" val="129323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1, Scene 2, Lines 1-363 (1:2:1-363)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turn to try reading.  Who wants to volunteer to read aloud?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Ides of March</a:t>
            </a:r>
          </a:p>
          <a:p>
            <a:pPr lvl="1"/>
            <a:r>
              <a:rPr lang="en-US" dirty="0" smtClean="0"/>
              <a:t>When is it? </a:t>
            </a:r>
            <a:endParaRPr lang="en-US" dirty="0"/>
          </a:p>
          <a:p>
            <a:pPr lvl="1"/>
            <a:r>
              <a:rPr lang="en-US" dirty="0" smtClean="0"/>
              <a:t>Why is it significant?</a:t>
            </a:r>
          </a:p>
          <a:p>
            <a:pPr lvl="1"/>
            <a:endParaRPr lang="en-US" dirty="0"/>
          </a:p>
          <a:p>
            <a:r>
              <a:rPr lang="en-US" dirty="0" smtClean="0"/>
              <a:t>Accent mark on </a:t>
            </a:r>
            <a:r>
              <a:rPr lang="en-US" dirty="0" err="1" smtClean="0"/>
              <a:t>plung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(1:2:112)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Act I, Scene 2, lines 135-175 (142-170), Cassius’ speech to Brutus (“Why, man, doth he bestride the narrow world…)</a:t>
            </a:r>
          </a:p>
          <a:p>
            <a:pPr lvl="1"/>
            <a:r>
              <a:rPr lang="en-US" sz="2700" dirty="0" smtClean="0"/>
              <a:t>What is Cassius trying to convince Brutus to do?</a:t>
            </a:r>
          </a:p>
          <a:p>
            <a:pPr lvl="1"/>
            <a:r>
              <a:rPr lang="en-US" sz="2700" dirty="0" smtClean="0"/>
              <a:t>What logical arguments does he make?</a:t>
            </a:r>
          </a:p>
          <a:p>
            <a:pPr lvl="1"/>
            <a:r>
              <a:rPr lang="en-US" sz="2700" dirty="0" smtClean="0"/>
              <a:t>What appeals to emotions does he make?</a:t>
            </a:r>
            <a:r>
              <a:rPr lang="en-US" sz="2700" dirty="0"/>
              <a:t> </a:t>
            </a:r>
            <a:r>
              <a:rPr lang="en-US" sz="2700" dirty="0" smtClean="0"/>
              <a:t>(Identify techniques and cite specific examples of each.)</a:t>
            </a:r>
          </a:p>
          <a:p>
            <a:pPr lvl="1"/>
            <a:r>
              <a:rPr lang="en-US" sz="2700" dirty="0" smtClean="0"/>
              <a:t>How does Brutus respond?</a:t>
            </a:r>
          </a:p>
        </p:txBody>
      </p:sp>
    </p:spTree>
    <p:extLst>
      <p:ext uri="{BB962C8B-B14F-4D97-AF65-F5344CB8AC3E}">
        <p14:creationId xmlns:p14="http://schemas.microsoft.com/office/powerpoint/2010/main" val="325512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772400" cy="4724400"/>
          </a:xfrm>
        </p:spPr>
        <p:txBody>
          <a:bodyPr/>
          <a:lstStyle/>
          <a:p>
            <a:r>
              <a:rPr lang="en-US" dirty="0" smtClean="0"/>
              <a:t>Finish Act I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Tomorrow: We will debrief Act I and discuss Cassius’ speech.</a:t>
            </a:r>
          </a:p>
          <a:p>
            <a:pPr lvl="1"/>
            <a:r>
              <a:rPr lang="en-US" dirty="0" smtClean="0"/>
              <a:t>We will also start Act II.</a:t>
            </a:r>
          </a:p>
          <a:p>
            <a:endParaRPr lang="en-US" dirty="0" smtClean="0"/>
          </a:p>
          <a:p>
            <a:r>
              <a:rPr lang="en-US" dirty="0" smtClean="0"/>
              <a:t>Exit Ticket: 4 Reasons Reading Shakespeare </a:t>
            </a:r>
            <a:r>
              <a:rPr lang="en-US" smtClean="0"/>
              <a:t>is hard are</a:t>
            </a:r>
            <a:r>
              <a:rPr lang="en-US" dirty="0" smtClean="0"/>
              <a:t>: 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47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69017">
  <a:themeElements>
    <a:clrScheme name="Office Theme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CAA966"/>
      </a:hlink>
      <a:folHlink>
        <a:srgbClr val="96969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A7947B"/>
        </a:lt1>
        <a:dk2>
          <a:srgbClr val="FFFFFF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C25422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B04B1E"/>
        </a:accent6>
        <a:hlink>
          <a:srgbClr val="8488A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TS001069017</Template>
  <TotalTime>1262</TotalTime>
  <Words>306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TS001069017</vt:lpstr>
      <vt:lpstr>Julius Caesar</vt:lpstr>
      <vt:lpstr>Week’s Homework Assignments</vt:lpstr>
      <vt:lpstr>Denotation</vt:lpstr>
      <vt:lpstr>Enjambment</vt:lpstr>
      <vt:lpstr>Act 1, Scene 1, Lines 1-80 (1:1:1-80)</vt:lpstr>
      <vt:lpstr>Act 1, Scene 1, Lines 1-80 (1:1:1-80)</vt:lpstr>
      <vt:lpstr>Act 1, Scene 2, Lines 1-363 (1:2:1-363)</vt:lpstr>
      <vt:lpstr>Building the Argument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</dc:creator>
  <cp:lastModifiedBy>Kat</cp:lastModifiedBy>
  <cp:revision>17</cp:revision>
  <dcterms:created xsi:type="dcterms:W3CDTF">2013-01-07T18:30:44Z</dcterms:created>
  <dcterms:modified xsi:type="dcterms:W3CDTF">2013-01-08T19:20:44Z</dcterms:modified>
</cp:coreProperties>
</file>