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71" r:id="rId4"/>
    <p:sldId id="272" r:id="rId5"/>
    <p:sldId id="267" r:id="rId6"/>
    <p:sldId id="270" r:id="rId7"/>
    <p:sldId id="265" r:id="rId8"/>
    <p:sldId id="266" r:id="rId9"/>
    <p:sldId id="273" r:id="rId10"/>
    <p:sldId id="262" r:id="rId11"/>
    <p:sldId id="268" r:id="rId12"/>
    <p:sldId id="269" r:id="rId13"/>
    <p:sldId id="274"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556" name="Rectangle 4"/>
          <p:cNvSpPr>
            <a:spLocks noGrp="1" noChangeArrowheads="1"/>
          </p:cNvSpPr>
          <p:nvPr>
            <p:ph type="ctrTitle"/>
          </p:nvPr>
        </p:nvSpPr>
        <p:spPr>
          <a:xfrm>
            <a:off x="1752600" y="990600"/>
            <a:ext cx="6400800" cy="2514600"/>
          </a:xfrm>
          <a:solidFill>
            <a:schemeClr val="bg1"/>
          </a:solidFill>
          <a:ln w="76200" cmpd="tri">
            <a:solidFill>
              <a:schemeClr val="folHlink"/>
            </a:solidFill>
            <a:miter lim="800000"/>
            <a:headEnd/>
            <a:tailEnd/>
          </a:ln>
        </p:spPr>
        <p:txBody>
          <a:bodyPr/>
          <a:lstStyle>
            <a:lvl1pPr algn="ctr">
              <a:defRPr>
                <a:latin typeface="Old English Text MT" pitchFamily="66" charset="0"/>
              </a:defRPr>
            </a:lvl1pPr>
          </a:lstStyle>
          <a:p>
            <a:pPr lvl="0"/>
            <a:r>
              <a:rPr lang="en-US" noProof="0" dirty="0" smtClean="0"/>
              <a:t>Click to edit Master title style</a:t>
            </a:r>
          </a:p>
        </p:txBody>
      </p:sp>
      <p:sp>
        <p:nvSpPr>
          <p:cNvPr id="23557" name="Rectangle 5"/>
          <p:cNvSpPr>
            <a:spLocks noGrp="1" noChangeArrowheads="1"/>
          </p:cNvSpPr>
          <p:nvPr>
            <p:ph type="subTitle" idx="1"/>
          </p:nvPr>
        </p:nvSpPr>
        <p:spPr>
          <a:xfrm>
            <a:off x="1752600" y="3886200"/>
            <a:ext cx="6400800" cy="1752600"/>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folHlink"/>
                </a:solidFill>
                <a:miter lim="800000"/>
                <a:headEnd/>
                <a:tailEnd/>
              </a14:hiddenLine>
            </a:ext>
          </a:extLst>
        </p:spPr>
        <p:txBody>
          <a:bodyPr/>
          <a:lstStyle>
            <a:lvl1pPr marL="0" indent="0" algn="ctr">
              <a:buFontTx/>
              <a:buNone/>
              <a:defRPr>
                <a:latin typeface="Tempus Sans ITC" pitchFamily="82" charset="0"/>
              </a:defRPr>
            </a:lvl1pPr>
          </a:lstStyle>
          <a:p>
            <a:pPr lvl="0"/>
            <a:r>
              <a:rPr lang="en-US" noProof="0" dirty="0" smtClean="0"/>
              <a:t>Click to edit Master subtitle style</a:t>
            </a:r>
          </a:p>
        </p:txBody>
      </p:sp>
      <p:sp>
        <p:nvSpPr>
          <p:cNvPr id="23558" name="Rectangle 6"/>
          <p:cNvSpPr>
            <a:spLocks noGrp="1" noChangeArrowheads="1"/>
          </p:cNvSpPr>
          <p:nvPr>
            <p:ph type="dt" sz="half" idx="2"/>
          </p:nvPr>
        </p:nvSpPr>
        <p:spPr>
          <a:xfrm>
            <a:off x="914400" y="6400800"/>
            <a:ext cx="1905000" cy="457200"/>
          </a:xfrm>
        </p:spPr>
        <p:txBody>
          <a:bodyPr/>
          <a:lstStyle>
            <a:lvl1pPr>
              <a:defRPr/>
            </a:lvl1pPr>
          </a:lstStyle>
          <a:p>
            <a:fld id="{51020617-A24A-4454-B5CB-A15C9A1059CF}" type="datetimeFigureOut">
              <a:rPr lang="en-US" smtClean="0"/>
              <a:t>1/9/2013</a:t>
            </a:fld>
            <a:endParaRPr lang="en-US"/>
          </a:p>
        </p:txBody>
      </p:sp>
      <p:sp>
        <p:nvSpPr>
          <p:cNvPr id="23559" name="Rectangle 7"/>
          <p:cNvSpPr>
            <a:spLocks noGrp="1" noChangeArrowheads="1"/>
          </p:cNvSpPr>
          <p:nvPr>
            <p:ph type="ftr" sz="quarter" idx="3"/>
          </p:nvPr>
        </p:nvSpPr>
        <p:spPr>
          <a:xfrm>
            <a:off x="3505200" y="6400800"/>
            <a:ext cx="2895600" cy="457200"/>
          </a:xfrm>
        </p:spPr>
        <p:txBody>
          <a:bodyPr/>
          <a:lstStyle>
            <a:lvl1pPr>
              <a:defRPr/>
            </a:lvl1pPr>
          </a:lstStyle>
          <a:p>
            <a:endParaRPr lang="en-US"/>
          </a:p>
        </p:txBody>
      </p:sp>
      <p:sp>
        <p:nvSpPr>
          <p:cNvPr id="23560" name="Rectangle 8"/>
          <p:cNvSpPr>
            <a:spLocks noGrp="1" noChangeArrowheads="1"/>
          </p:cNvSpPr>
          <p:nvPr>
            <p:ph type="sldNum" sz="quarter" idx="4"/>
          </p:nvPr>
        </p:nvSpPr>
        <p:spPr/>
        <p:txBody>
          <a:bodyPr/>
          <a:lstStyle>
            <a:lvl1pPr>
              <a:defRPr/>
            </a:lvl1pPr>
          </a:lstStyle>
          <a:p>
            <a:fld id="{EF700C04-C128-42AC-A902-3B43A3281A75}" type="slidenum">
              <a:rPr lang="en-US" smtClean="0"/>
              <a:t>‹#›</a:t>
            </a:fld>
            <a:endParaRPr lang="en-US"/>
          </a:p>
        </p:txBody>
      </p:sp>
      <p:grpSp>
        <p:nvGrpSpPr>
          <p:cNvPr id="23564" name="Group 12"/>
          <p:cNvGrpSpPr>
            <a:grpSpLocks/>
          </p:cNvGrpSpPr>
          <p:nvPr/>
        </p:nvGrpSpPr>
        <p:grpSpPr bwMode="auto">
          <a:xfrm>
            <a:off x="0" y="0"/>
            <a:ext cx="6362700" cy="6858000"/>
            <a:chOff x="0" y="0"/>
            <a:chExt cx="4008" cy="4320"/>
          </a:xfrm>
        </p:grpSpPr>
        <p:pic>
          <p:nvPicPr>
            <p:cNvPr id="23554" name="Picture 2" descr="Expban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invGray">
            <a:xfrm>
              <a:off x="0" y="0"/>
              <a:ext cx="432" cy="4320"/>
            </a:xfrm>
            <a:prstGeom prst="rect">
              <a:avLst/>
            </a:prstGeom>
            <a:noFill/>
            <a:extLst>
              <a:ext uri="{909E8E84-426E-40DD-AFC4-6F175D3DCCD1}">
                <a14:hiddenFill xmlns:a14="http://schemas.microsoft.com/office/drawing/2010/main">
                  <a:solidFill>
                    <a:srgbClr val="FFFFFF"/>
                  </a:solidFill>
                </a14:hiddenFill>
              </a:ext>
            </a:extLst>
          </p:spPr>
        </p:pic>
        <p:pic>
          <p:nvPicPr>
            <p:cNvPr id="23561" name="Picture 9" descr="EXPHORS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8" y="3600"/>
              <a:ext cx="1800" cy="60"/>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1020617-A24A-4454-B5CB-A15C9A1059CF}" type="datetimeFigureOut">
              <a:rPr lang="en-US" smtClean="0"/>
              <a:t>1/9/2013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F700C04-C128-42AC-A902-3B43A3281A75}" type="slidenum">
              <a:rPr lang="en-US" smtClean="0"/>
              <a:t>‹#›</a:t>
            </a:fld>
            <a:endParaRPr lang="en-US"/>
          </a:p>
        </p:txBody>
      </p:sp>
    </p:spTree>
    <p:extLst>
      <p:ext uri="{BB962C8B-B14F-4D97-AF65-F5344CB8AC3E}">
        <p14:creationId xmlns:p14="http://schemas.microsoft.com/office/powerpoint/2010/main" val="465581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810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810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1020617-A24A-4454-B5CB-A15C9A1059CF}" type="datetimeFigureOut">
              <a:rPr lang="en-US" smtClean="0"/>
              <a:t>1/9/2013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F700C04-C128-42AC-A902-3B43A3281A75}" type="slidenum">
              <a:rPr lang="en-US" smtClean="0"/>
              <a:t>‹#›</a:t>
            </a:fld>
            <a:endParaRPr lang="en-US"/>
          </a:p>
        </p:txBody>
      </p:sp>
    </p:spTree>
    <p:extLst>
      <p:ext uri="{BB962C8B-B14F-4D97-AF65-F5344CB8AC3E}">
        <p14:creationId xmlns:p14="http://schemas.microsoft.com/office/powerpoint/2010/main" val="2152814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772400" cy="1143000"/>
          </a:xfrm>
        </p:spPr>
        <p:txBody>
          <a:bodyPr/>
          <a:lstStyle>
            <a:lvl1pPr>
              <a:defRPr sz="3500">
                <a:latin typeface="Lithos Pro Regular" pitchFamily="82"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066800" y="1143000"/>
            <a:ext cx="77724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1020617-A24A-4454-B5CB-A15C9A1059CF}" type="datetimeFigureOut">
              <a:rPr lang="en-US" smtClean="0"/>
              <a:t>1/9/2013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F700C04-C128-42AC-A902-3B43A3281A75}" type="slidenum">
              <a:rPr lang="en-US" smtClean="0"/>
              <a:t>‹#›</a:t>
            </a:fld>
            <a:endParaRPr lang="en-US"/>
          </a:p>
        </p:txBody>
      </p:sp>
    </p:spTree>
    <p:extLst>
      <p:ext uri="{BB962C8B-B14F-4D97-AF65-F5344CB8AC3E}">
        <p14:creationId xmlns:p14="http://schemas.microsoft.com/office/powerpoint/2010/main" val="7192810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1020617-A24A-4454-B5CB-A15C9A1059CF}" type="datetimeFigureOut">
              <a:rPr lang="en-US" smtClean="0"/>
              <a:t>1/9/2013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F700C04-C128-42AC-A902-3B43A3281A75}" type="slidenum">
              <a:rPr lang="en-US" smtClean="0"/>
              <a:t>‹#›</a:t>
            </a:fld>
            <a:endParaRPr lang="en-US"/>
          </a:p>
        </p:txBody>
      </p:sp>
    </p:spTree>
    <p:extLst>
      <p:ext uri="{BB962C8B-B14F-4D97-AF65-F5344CB8AC3E}">
        <p14:creationId xmlns:p14="http://schemas.microsoft.com/office/powerpoint/2010/main" val="1776989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51020617-A24A-4454-B5CB-A15C9A1059CF}" type="datetimeFigureOut">
              <a:rPr lang="en-US" smtClean="0"/>
              <a:t>1/9/2013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F700C04-C128-42AC-A902-3B43A3281A75}" type="slidenum">
              <a:rPr lang="en-US" smtClean="0"/>
              <a:t>‹#›</a:t>
            </a:fld>
            <a:endParaRPr lang="en-US"/>
          </a:p>
        </p:txBody>
      </p:sp>
    </p:spTree>
    <p:extLst>
      <p:ext uri="{BB962C8B-B14F-4D97-AF65-F5344CB8AC3E}">
        <p14:creationId xmlns:p14="http://schemas.microsoft.com/office/powerpoint/2010/main" val="311986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51020617-A24A-4454-B5CB-A15C9A1059CF}" type="datetimeFigureOut">
              <a:rPr lang="en-US" smtClean="0"/>
              <a:t>1/9/2013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F700C04-C128-42AC-A902-3B43A3281A75}" type="slidenum">
              <a:rPr lang="en-US" smtClean="0"/>
              <a:t>‹#›</a:t>
            </a:fld>
            <a:endParaRPr lang="en-US"/>
          </a:p>
        </p:txBody>
      </p:sp>
    </p:spTree>
    <p:extLst>
      <p:ext uri="{BB962C8B-B14F-4D97-AF65-F5344CB8AC3E}">
        <p14:creationId xmlns:p14="http://schemas.microsoft.com/office/powerpoint/2010/main" val="1667209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51020617-A24A-4454-B5CB-A15C9A1059CF}" type="datetimeFigureOut">
              <a:rPr lang="en-US" smtClean="0"/>
              <a:t>1/9/2013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F700C04-C128-42AC-A902-3B43A3281A75}" type="slidenum">
              <a:rPr lang="en-US" smtClean="0"/>
              <a:t>‹#›</a:t>
            </a:fld>
            <a:endParaRPr lang="en-US"/>
          </a:p>
        </p:txBody>
      </p:sp>
    </p:spTree>
    <p:extLst>
      <p:ext uri="{BB962C8B-B14F-4D97-AF65-F5344CB8AC3E}">
        <p14:creationId xmlns:p14="http://schemas.microsoft.com/office/powerpoint/2010/main" val="3024917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1020617-A24A-4454-B5CB-A15C9A1059CF}" type="datetimeFigureOut">
              <a:rPr lang="en-US" smtClean="0"/>
              <a:t>1/9/2013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F700C04-C128-42AC-A902-3B43A3281A75}" type="slidenum">
              <a:rPr lang="en-US" smtClean="0"/>
              <a:t>‹#›</a:t>
            </a:fld>
            <a:endParaRPr lang="en-US"/>
          </a:p>
        </p:txBody>
      </p:sp>
    </p:spTree>
    <p:extLst>
      <p:ext uri="{BB962C8B-B14F-4D97-AF65-F5344CB8AC3E}">
        <p14:creationId xmlns:p14="http://schemas.microsoft.com/office/powerpoint/2010/main" val="418065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1020617-A24A-4454-B5CB-A15C9A1059CF}" type="datetimeFigureOut">
              <a:rPr lang="en-US" smtClean="0"/>
              <a:t>1/9/2013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F700C04-C128-42AC-A902-3B43A3281A75}" type="slidenum">
              <a:rPr lang="en-US" smtClean="0"/>
              <a:t>‹#›</a:t>
            </a:fld>
            <a:endParaRPr lang="en-US"/>
          </a:p>
        </p:txBody>
      </p:sp>
    </p:spTree>
    <p:extLst>
      <p:ext uri="{BB962C8B-B14F-4D97-AF65-F5344CB8AC3E}">
        <p14:creationId xmlns:p14="http://schemas.microsoft.com/office/powerpoint/2010/main" val="1180648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1020617-A24A-4454-B5CB-A15C9A1059CF}" type="datetimeFigureOut">
              <a:rPr lang="en-US" smtClean="0"/>
              <a:t>1/9/2013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F700C04-C128-42AC-A902-3B43A3281A75}" type="slidenum">
              <a:rPr lang="en-US" smtClean="0"/>
              <a:t>‹#›</a:t>
            </a:fld>
            <a:endParaRPr lang="en-US"/>
          </a:p>
        </p:txBody>
      </p:sp>
    </p:spTree>
    <p:extLst>
      <p:ext uri="{BB962C8B-B14F-4D97-AF65-F5344CB8AC3E}">
        <p14:creationId xmlns:p14="http://schemas.microsoft.com/office/powerpoint/2010/main" val="1552420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22538" name="Group 10"/>
          <p:cNvGrpSpPr>
            <a:grpSpLocks/>
          </p:cNvGrpSpPr>
          <p:nvPr/>
        </p:nvGrpSpPr>
        <p:grpSpPr bwMode="auto">
          <a:xfrm>
            <a:off x="0" y="0"/>
            <a:ext cx="8915400" cy="6858000"/>
            <a:chOff x="0" y="0"/>
            <a:chExt cx="5616" cy="4320"/>
          </a:xfrm>
        </p:grpSpPr>
        <p:pic>
          <p:nvPicPr>
            <p:cNvPr id="22530" name="Picture 2" descr="Expbanna"/>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0" y="0"/>
              <a:ext cx="432" cy="4320"/>
            </a:xfrm>
            <a:prstGeom prst="rect">
              <a:avLst/>
            </a:prstGeom>
            <a:noFill/>
            <a:extLst>
              <a:ext uri="{909E8E84-426E-40DD-AFC4-6F175D3DCCD1}">
                <a14:hiddenFill xmlns:a14="http://schemas.microsoft.com/office/drawing/2010/main">
                  <a:solidFill>
                    <a:srgbClr val="FFFFFF"/>
                  </a:solidFill>
                </a14:hiddenFill>
              </a:ext>
            </a:extLst>
          </p:spPr>
        </p:pic>
        <p:sp>
          <p:nvSpPr>
            <p:cNvPr id="22531" name="Rectangle 3"/>
            <p:cNvSpPr>
              <a:spLocks noChangeArrowheads="1"/>
            </p:cNvSpPr>
            <p:nvPr/>
          </p:nvSpPr>
          <p:spPr bwMode="grayWhite">
            <a:xfrm>
              <a:off x="576" y="144"/>
              <a:ext cx="5040" cy="3888"/>
            </a:xfrm>
            <a:prstGeom prst="rect">
              <a:avLst/>
            </a:prstGeom>
            <a:solidFill>
              <a:schemeClr val="bg1"/>
            </a:solidFill>
            <a:ln w="76200" cmpd="tri">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2532" name="Rectangle 4"/>
          <p:cNvSpPr>
            <a:spLocks noGrp="1" noChangeArrowheads="1"/>
          </p:cNvSpPr>
          <p:nvPr>
            <p:ph type="title"/>
          </p:nvPr>
        </p:nvSpPr>
        <p:spPr bwMode="auto">
          <a:xfrm>
            <a:off x="1066800" y="3810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22533" name="Rectangle 5"/>
          <p:cNvSpPr>
            <a:spLocks noGrp="1" noChangeArrowheads="1"/>
          </p:cNvSpPr>
          <p:nvPr>
            <p:ph type="body" idx="1"/>
          </p:nvPr>
        </p:nvSpPr>
        <p:spPr bwMode="auto">
          <a:xfrm>
            <a:off x="10668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2534" name="Rectangle 6"/>
          <p:cNvSpPr>
            <a:spLocks noGrp="1" noChangeArrowheads="1"/>
          </p:cNvSpPr>
          <p:nvPr>
            <p:ph type="dt" sz="half" idx="2"/>
          </p:nvPr>
        </p:nvSpPr>
        <p:spPr bwMode="auto">
          <a:xfrm>
            <a:off x="8382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defRPr sz="1400">
                <a:solidFill>
                  <a:schemeClr val="bg2"/>
                </a:solidFill>
                <a:latin typeface="Arial" charset="0"/>
              </a:defRPr>
            </a:lvl1pPr>
          </a:lstStyle>
          <a:p>
            <a:fld id="{51020617-A24A-4454-B5CB-A15C9A1059CF}" type="datetimeFigureOut">
              <a:rPr lang="en-US" smtClean="0"/>
              <a:t>1/9/2013</a:t>
            </a:fld>
            <a:endParaRPr lang="en-US"/>
          </a:p>
        </p:txBody>
      </p:sp>
      <p:sp>
        <p:nvSpPr>
          <p:cNvPr id="22535" name="Rectangle 7"/>
          <p:cNvSpPr>
            <a:spLocks noGrp="1" noChangeArrowheads="1"/>
          </p:cNvSpPr>
          <p:nvPr>
            <p:ph type="ftr" sz="quarter" idx="3"/>
          </p:nvPr>
        </p:nvSpPr>
        <p:spPr bwMode="auto">
          <a:xfrm>
            <a:off x="34290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defRPr sz="1400">
                <a:solidFill>
                  <a:schemeClr val="bg2"/>
                </a:solidFill>
                <a:latin typeface="Arial" charset="0"/>
              </a:defRPr>
            </a:lvl1pPr>
          </a:lstStyle>
          <a:p>
            <a:endParaRPr lang="en-US"/>
          </a:p>
        </p:txBody>
      </p:sp>
      <p:sp>
        <p:nvSpPr>
          <p:cNvPr id="22536" name="Rectangle 8"/>
          <p:cNvSpPr>
            <a:spLocks noGrp="1" noChangeArrowheads="1"/>
          </p:cNvSpPr>
          <p:nvPr>
            <p:ph type="sldNum" sz="quarter" idx="4"/>
          </p:nvPr>
        </p:nvSpPr>
        <p:spPr bwMode="auto">
          <a:xfrm>
            <a:off x="70104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a:solidFill>
                  <a:schemeClr val="bg2"/>
                </a:solidFill>
                <a:latin typeface="Arial" charset="0"/>
              </a:defRPr>
            </a:lvl1pPr>
          </a:lstStyle>
          <a:p>
            <a:fld id="{EF700C04-C128-42AC-A902-3B43A3281A7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400" i="1">
          <a:solidFill>
            <a:schemeClr val="tx2"/>
          </a:solidFill>
          <a:latin typeface="Old English Text MT" pitchFamily="66" charset="0"/>
          <a:ea typeface="+mj-ea"/>
          <a:cs typeface="+mj-cs"/>
        </a:defRPr>
      </a:lvl1pPr>
      <a:lvl2pPr algn="l" rtl="0" eaLnBrk="1" fontAlgn="base" hangingPunct="1">
        <a:spcBef>
          <a:spcPct val="0"/>
        </a:spcBef>
        <a:spcAft>
          <a:spcPct val="0"/>
        </a:spcAft>
        <a:defRPr sz="4400" i="1">
          <a:solidFill>
            <a:schemeClr val="tx2"/>
          </a:solidFill>
          <a:latin typeface="Times New Roman" pitchFamily="18" charset="0"/>
        </a:defRPr>
      </a:lvl2pPr>
      <a:lvl3pPr algn="l" rtl="0" eaLnBrk="1" fontAlgn="base" hangingPunct="1">
        <a:spcBef>
          <a:spcPct val="0"/>
        </a:spcBef>
        <a:spcAft>
          <a:spcPct val="0"/>
        </a:spcAft>
        <a:defRPr sz="4400" i="1">
          <a:solidFill>
            <a:schemeClr val="tx2"/>
          </a:solidFill>
          <a:latin typeface="Times New Roman" pitchFamily="18" charset="0"/>
        </a:defRPr>
      </a:lvl3pPr>
      <a:lvl4pPr algn="l" rtl="0" eaLnBrk="1" fontAlgn="base" hangingPunct="1">
        <a:spcBef>
          <a:spcPct val="0"/>
        </a:spcBef>
        <a:spcAft>
          <a:spcPct val="0"/>
        </a:spcAft>
        <a:defRPr sz="4400" i="1">
          <a:solidFill>
            <a:schemeClr val="tx2"/>
          </a:solidFill>
          <a:latin typeface="Times New Roman" pitchFamily="18" charset="0"/>
        </a:defRPr>
      </a:lvl4pPr>
      <a:lvl5pPr algn="l" rtl="0" eaLnBrk="1" fontAlgn="base" hangingPunct="1">
        <a:spcBef>
          <a:spcPct val="0"/>
        </a:spcBef>
        <a:spcAft>
          <a:spcPct val="0"/>
        </a:spcAft>
        <a:defRPr sz="4400" i="1">
          <a:solidFill>
            <a:schemeClr val="tx2"/>
          </a:solidFill>
          <a:latin typeface="Times New Roman" pitchFamily="18" charset="0"/>
        </a:defRPr>
      </a:lvl5pPr>
      <a:lvl6pPr marL="457200" algn="l" rtl="0" eaLnBrk="1" fontAlgn="base" hangingPunct="1">
        <a:spcBef>
          <a:spcPct val="0"/>
        </a:spcBef>
        <a:spcAft>
          <a:spcPct val="0"/>
        </a:spcAft>
        <a:defRPr sz="4400" i="1">
          <a:solidFill>
            <a:schemeClr val="tx2"/>
          </a:solidFill>
          <a:latin typeface="Times New Roman" pitchFamily="18" charset="0"/>
        </a:defRPr>
      </a:lvl6pPr>
      <a:lvl7pPr marL="914400" algn="l" rtl="0" eaLnBrk="1" fontAlgn="base" hangingPunct="1">
        <a:spcBef>
          <a:spcPct val="0"/>
        </a:spcBef>
        <a:spcAft>
          <a:spcPct val="0"/>
        </a:spcAft>
        <a:defRPr sz="4400" i="1">
          <a:solidFill>
            <a:schemeClr val="tx2"/>
          </a:solidFill>
          <a:latin typeface="Times New Roman" pitchFamily="18" charset="0"/>
        </a:defRPr>
      </a:lvl7pPr>
      <a:lvl8pPr marL="1371600" algn="l" rtl="0" eaLnBrk="1" fontAlgn="base" hangingPunct="1">
        <a:spcBef>
          <a:spcPct val="0"/>
        </a:spcBef>
        <a:spcAft>
          <a:spcPct val="0"/>
        </a:spcAft>
        <a:defRPr sz="4400" i="1">
          <a:solidFill>
            <a:schemeClr val="tx2"/>
          </a:solidFill>
          <a:latin typeface="Times New Roman" pitchFamily="18" charset="0"/>
        </a:defRPr>
      </a:lvl8pPr>
      <a:lvl9pPr marL="1828800" algn="l" rtl="0" eaLnBrk="1" fontAlgn="base" hangingPunct="1">
        <a:spcBef>
          <a:spcPct val="0"/>
        </a:spcBef>
        <a:spcAft>
          <a:spcPct val="0"/>
        </a:spcAft>
        <a:defRPr sz="4400" i="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Blip>
          <a:blip r:embed="rId15"/>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Julius Caesar</a:t>
            </a:r>
            <a:endParaRPr lang="en-US" dirty="0"/>
          </a:p>
        </p:txBody>
      </p:sp>
      <p:sp>
        <p:nvSpPr>
          <p:cNvPr id="3" name="Subtitle 2"/>
          <p:cNvSpPr>
            <a:spLocks noGrp="1"/>
          </p:cNvSpPr>
          <p:nvPr>
            <p:ph type="subTitle" idx="1"/>
          </p:nvPr>
        </p:nvSpPr>
        <p:spPr/>
        <p:txBody>
          <a:bodyPr/>
          <a:lstStyle/>
          <a:p>
            <a:r>
              <a:rPr lang="en-US" dirty="0" smtClean="0"/>
              <a:t>Act I, II</a:t>
            </a:r>
            <a:endParaRPr lang="en-US" dirty="0"/>
          </a:p>
        </p:txBody>
      </p:sp>
    </p:spTree>
    <p:extLst>
      <p:ext uri="{BB962C8B-B14F-4D97-AF65-F5344CB8AC3E}">
        <p14:creationId xmlns:p14="http://schemas.microsoft.com/office/powerpoint/2010/main" val="2606831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Cassius’ Speech to Brutus</a:t>
            </a:r>
            <a:endParaRPr lang="en-US" dirty="0"/>
          </a:p>
        </p:txBody>
      </p:sp>
      <p:sp>
        <p:nvSpPr>
          <p:cNvPr id="3" name="Content Placeholder 2"/>
          <p:cNvSpPr>
            <a:spLocks noGrp="1"/>
          </p:cNvSpPr>
          <p:nvPr>
            <p:ph idx="1"/>
          </p:nvPr>
        </p:nvSpPr>
        <p:spPr>
          <a:xfrm>
            <a:off x="1066800" y="762000"/>
            <a:ext cx="7772400" cy="4572000"/>
          </a:xfrm>
        </p:spPr>
        <p:txBody>
          <a:bodyPr/>
          <a:lstStyle/>
          <a:p>
            <a:r>
              <a:rPr lang="en-US" sz="2500" dirty="0" smtClean="0"/>
              <a:t>Let’s talk for a bit about Cassius’ speech.  These questions need to be discussed, but they don’t limit the discussion. </a:t>
            </a:r>
          </a:p>
          <a:p>
            <a:endParaRPr lang="en-US" sz="2800" dirty="0"/>
          </a:p>
          <a:p>
            <a:r>
              <a:rPr lang="en-US" dirty="0" smtClean="0"/>
              <a:t>What are Cassius’ main arguments?</a:t>
            </a:r>
            <a:endParaRPr lang="en-US" dirty="0" smtClean="0"/>
          </a:p>
          <a:p>
            <a:r>
              <a:rPr lang="en-US" sz="2800" dirty="0" smtClean="0"/>
              <a:t>What logical and emotional appeal is there?</a:t>
            </a:r>
            <a:r>
              <a:rPr lang="en-US" sz="2800" dirty="0"/>
              <a:t> </a:t>
            </a:r>
            <a:r>
              <a:rPr lang="en-US" sz="2800" dirty="0" smtClean="0"/>
              <a:t>(</a:t>
            </a:r>
            <a:r>
              <a:rPr lang="en-US" sz="2800" b="1" dirty="0" smtClean="0"/>
              <a:t>Identify techniques </a:t>
            </a:r>
            <a:r>
              <a:rPr lang="en-US" sz="2800" dirty="0" smtClean="0"/>
              <a:t>and </a:t>
            </a:r>
            <a:r>
              <a:rPr lang="en-US" sz="2800" b="1" dirty="0" smtClean="0"/>
              <a:t>cite specific </a:t>
            </a:r>
            <a:r>
              <a:rPr lang="en-US" sz="2800" b="1" dirty="0" smtClean="0"/>
              <a:t>examples</a:t>
            </a:r>
            <a:r>
              <a:rPr lang="en-US" sz="2800" dirty="0" smtClean="0"/>
              <a:t>)</a:t>
            </a:r>
          </a:p>
          <a:p>
            <a:r>
              <a:rPr lang="en-US" sz="2800" dirty="0" smtClean="0"/>
              <a:t>Why did Cassius use logical and emotional appeal?  Does he use any ethical appeal?  Why/Why not?</a:t>
            </a:r>
            <a:endParaRPr lang="en-US" sz="2400" dirty="0" smtClean="0"/>
          </a:p>
          <a:p>
            <a:r>
              <a:rPr lang="en-US" sz="2800" dirty="0" smtClean="0"/>
              <a:t>How does Brutus </a:t>
            </a:r>
            <a:r>
              <a:rPr lang="en-US" sz="2800" dirty="0" smtClean="0"/>
              <a:t>respond to Cassius’ speech?  Do you think it was appropriate or outrageous?</a:t>
            </a:r>
            <a:endParaRPr lang="en-US" sz="2800" dirty="0" smtClean="0"/>
          </a:p>
        </p:txBody>
      </p:sp>
    </p:spTree>
    <p:extLst>
      <p:ext uri="{BB962C8B-B14F-4D97-AF65-F5344CB8AC3E}">
        <p14:creationId xmlns:p14="http://schemas.microsoft.com/office/powerpoint/2010/main" val="32551221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Cassius’ Speech to Brutus</a:t>
            </a:r>
          </a:p>
        </p:txBody>
      </p:sp>
      <p:sp>
        <p:nvSpPr>
          <p:cNvPr id="3" name="Content Placeholder 2"/>
          <p:cNvSpPr>
            <a:spLocks noGrp="1"/>
          </p:cNvSpPr>
          <p:nvPr>
            <p:ph idx="1"/>
          </p:nvPr>
        </p:nvSpPr>
        <p:spPr>
          <a:xfrm>
            <a:off x="1066800" y="1066800"/>
            <a:ext cx="7772400" cy="5105400"/>
          </a:xfrm>
        </p:spPr>
        <p:txBody>
          <a:bodyPr/>
          <a:lstStyle/>
          <a:p>
            <a:r>
              <a:rPr lang="en-US" sz="3100" dirty="0" smtClean="0"/>
              <a:t>Which line would you say </a:t>
            </a:r>
            <a:r>
              <a:rPr lang="en-US" sz="3100" dirty="0" smtClean="0"/>
              <a:t>best states Cassius’ thesis? Why? Why not another line?</a:t>
            </a:r>
          </a:p>
          <a:p>
            <a:r>
              <a:rPr lang="en-US" sz="3100" dirty="0" smtClean="0"/>
              <a:t>Where are Cassius’ concessions and refutations?  What are they?  Why are they placed where they are and not somewhere else?</a:t>
            </a:r>
          </a:p>
          <a:p>
            <a:r>
              <a:rPr lang="en-US" dirty="0" smtClean="0"/>
              <a:t>What </a:t>
            </a:r>
            <a:r>
              <a:rPr lang="en-US" dirty="0" smtClean="0"/>
              <a:t>allusions do you see?</a:t>
            </a:r>
          </a:p>
          <a:p>
            <a:r>
              <a:rPr lang="en-US" dirty="0" smtClean="0"/>
              <a:t>What comparisons have you found?</a:t>
            </a:r>
          </a:p>
          <a:p>
            <a:pPr marL="0" indent="0">
              <a:buNone/>
            </a:pPr>
            <a:endParaRPr lang="en-US" dirty="0" smtClean="0"/>
          </a:p>
          <a:p>
            <a:r>
              <a:rPr lang="en-US" dirty="0" smtClean="0"/>
              <a:t>Anything else before we move on to Act II?</a:t>
            </a:r>
            <a:endParaRPr lang="en-US" dirty="0"/>
          </a:p>
        </p:txBody>
      </p:sp>
    </p:spTree>
    <p:extLst>
      <p:ext uri="{BB962C8B-B14F-4D97-AF65-F5344CB8AC3E}">
        <p14:creationId xmlns:p14="http://schemas.microsoft.com/office/powerpoint/2010/main" val="14808373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2, Scene 1</a:t>
            </a:r>
            <a:endParaRPr lang="en-US" dirty="0"/>
          </a:p>
        </p:txBody>
      </p:sp>
      <p:sp>
        <p:nvSpPr>
          <p:cNvPr id="3" name="Content Placeholder 2"/>
          <p:cNvSpPr>
            <a:spLocks noGrp="1"/>
          </p:cNvSpPr>
          <p:nvPr>
            <p:ph idx="1"/>
          </p:nvPr>
        </p:nvSpPr>
        <p:spPr>
          <a:xfrm>
            <a:off x="1066800" y="838200"/>
            <a:ext cx="7772400" cy="5105400"/>
          </a:xfrm>
        </p:spPr>
        <p:txBody>
          <a:bodyPr/>
          <a:lstStyle/>
          <a:p>
            <a:r>
              <a:rPr lang="en-US" sz="2800" dirty="0" smtClean="0"/>
              <a:t>I’ll </a:t>
            </a:r>
            <a:r>
              <a:rPr lang="en-US" sz="2800" dirty="0" smtClean="0"/>
              <a:t>start off Act </a:t>
            </a:r>
            <a:r>
              <a:rPr lang="en-US" sz="2800" dirty="0"/>
              <a:t>2</a:t>
            </a:r>
            <a:r>
              <a:rPr lang="en-US" sz="2800" dirty="0" smtClean="0"/>
              <a:t>, </a:t>
            </a:r>
            <a:r>
              <a:rPr lang="en-US" sz="2800" dirty="0" smtClean="0"/>
              <a:t>Scene 1 </a:t>
            </a:r>
            <a:r>
              <a:rPr lang="en-US" sz="2800" dirty="0" smtClean="0"/>
              <a:t>(~1-60).  </a:t>
            </a:r>
            <a:r>
              <a:rPr lang="en-US" sz="2800" dirty="0" smtClean="0"/>
              <a:t>Then, the class will read…popcorn style.  </a:t>
            </a:r>
            <a:r>
              <a:rPr lang="en-US" sz="2800" dirty="0" smtClean="0"/>
              <a:t>(Caveat: Cannot </a:t>
            </a:r>
            <a:r>
              <a:rPr lang="en-US" sz="2800" dirty="0" smtClean="0"/>
              <a:t>stop mid speech – only between characters)</a:t>
            </a:r>
          </a:p>
          <a:p>
            <a:r>
              <a:rPr lang="en-US" sz="2800" dirty="0" smtClean="0"/>
              <a:t>We’re going to look closer at Brutus’ speech tomorrow</a:t>
            </a:r>
            <a:r>
              <a:rPr lang="en-US" sz="2800" dirty="0" smtClean="0"/>
              <a:t>. </a:t>
            </a:r>
            <a:r>
              <a:rPr lang="en-US" sz="2800" dirty="0" smtClean="0"/>
              <a:t>(“It must be by his death…”)</a:t>
            </a:r>
            <a:endParaRPr lang="en-US" sz="2800" dirty="0" smtClean="0"/>
          </a:p>
          <a:p>
            <a:pPr lvl="1"/>
            <a:r>
              <a:rPr lang="en-US" sz="2500" dirty="0" smtClean="0"/>
              <a:t>“What two things does Brutus compare Caesar to when consider his character?</a:t>
            </a:r>
          </a:p>
          <a:p>
            <a:pPr lvl="1"/>
            <a:r>
              <a:rPr lang="en-US" sz="2500" dirty="0" smtClean="0"/>
              <a:t>In your opinion, which one do Caesar’s actions so far in the play most closely resemble?  (Cite specific actions/lines).</a:t>
            </a:r>
          </a:p>
          <a:p>
            <a:pPr lvl="1"/>
            <a:r>
              <a:rPr lang="en-US" sz="2500" dirty="0" smtClean="0"/>
              <a:t>Assess Brutus’ logic.  Does he reach a rational decision?  If so, how/why?  If not, what errors in logic does he commit?</a:t>
            </a:r>
            <a:endParaRPr lang="en-US" sz="2500" dirty="0"/>
          </a:p>
        </p:txBody>
      </p:sp>
    </p:spTree>
    <p:extLst>
      <p:ext uri="{BB962C8B-B14F-4D97-AF65-F5344CB8AC3E}">
        <p14:creationId xmlns:p14="http://schemas.microsoft.com/office/powerpoint/2010/main" val="2531630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Some Reading Guidance?</a:t>
            </a:r>
            <a:endParaRPr lang="en-US" dirty="0"/>
          </a:p>
        </p:txBody>
      </p:sp>
      <p:sp>
        <p:nvSpPr>
          <p:cNvPr id="3" name="Content Placeholder 2"/>
          <p:cNvSpPr>
            <a:spLocks noGrp="1"/>
          </p:cNvSpPr>
          <p:nvPr>
            <p:ph idx="1"/>
          </p:nvPr>
        </p:nvSpPr>
        <p:spPr/>
        <p:txBody>
          <a:bodyPr/>
          <a:lstStyle/>
          <a:p>
            <a:r>
              <a:rPr lang="en-US" sz="3000" dirty="0" smtClean="0"/>
              <a:t>Think about the main character’s “voice”.  It’ll help you identify quotes easier on the test.</a:t>
            </a:r>
            <a:br>
              <a:rPr lang="en-US" sz="3000" dirty="0" smtClean="0"/>
            </a:br>
            <a:endParaRPr lang="en-US" sz="3000" dirty="0" smtClean="0"/>
          </a:p>
          <a:p>
            <a:r>
              <a:rPr lang="en-US" sz="3000" dirty="0" smtClean="0"/>
              <a:t>If it sounds familiar, it’s probably a famous line.  Take note of who speaks it.</a:t>
            </a:r>
            <a:br>
              <a:rPr lang="en-US" sz="3000" dirty="0" smtClean="0"/>
            </a:br>
            <a:endParaRPr lang="en-US" sz="3000" dirty="0" smtClean="0"/>
          </a:p>
          <a:p>
            <a:r>
              <a:rPr lang="en-US" sz="3000" dirty="0" smtClean="0"/>
              <a:t>Think about all the arguments you read in </a:t>
            </a:r>
            <a:r>
              <a:rPr lang="en-US" sz="3000" i="1" dirty="0" smtClean="0"/>
              <a:t>Julius Caesar</a:t>
            </a:r>
            <a:r>
              <a:rPr lang="en-US" sz="3000" dirty="0" smtClean="0"/>
              <a:t>.  We don’t have time to discuss them all, but that doesn’t mean they aren’t important.</a:t>
            </a:r>
            <a:endParaRPr lang="en-US" sz="3000" dirty="0"/>
          </a:p>
        </p:txBody>
      </p:sp>
    </p:spTree>
    <p:extLst>
      <p:ext uri="{BB962C8B-B14F-4D97-AF65-F5344CB8AC3E}">
        <p14:creationId xmlns:p14="http://schemas.microsoft.com/office/powerpoint/2010/main" val="21695571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772400" cy="1143000"/>
          </a:xfrm>
        </p:spPr>
        <p:txBody>
          <a:bodyPr/>
          <a:lstStyle/>
          <a:p>
            <a:r>
              <a:rPr lang="en-US" dirty="0" smtClean="0"/>
              <a:t>Homework</a:t>
            </a:r>
            <a:endParaRPr lang="en-US" dirty="0"/>
          </a:p>
        </p:txBody>
      </p:sp>
      <p:sp>
        <p:nvSpPr>
          <p:cNvPr id="3" name="Content Placeholder 2"/>
          <p:cNvSpPr>
            <a:spLocks noGrp="1"/>
          </p:cNvSpPr>
          <p:nvPr>
            <p:ph idx="1"/>
          </p:nvPr>
        </p:nvSpPr>
        <p:spPr>
          <a:xfrm>
            <a:off x="1066800" y="990600"/>
            <a:ext cx="7772400" cy="4724400"/>
          </a:xfrm>
        </p:spPr>
        <p:txBody>
          <a:bodyPr/>
          <a:lstStyle/>
          <a:p>
            <a:r>
              <a:rPr lang="en-US" dirty="0" smtClean="0"/>
              <a:t>Finish Act II</a:t>
            </a:r>
          </a:p>
          <a:p>
            <a:pPr lvl="1"/>
            <a:endParaRPr lang="en-US" dirty="0" smtClean="0"/>
          </a:p>
          <a:p>
            <a:r>
              <a:rPr lang="en-US" dirty="0" smtClean="0"/>
              <a:t>Tomorrow: We will debrief Act II and discuss Brutus’ speech.</a:t>
            </a:r>
          </a:p>
          <a:p>
            <a:r>
              <a:rPr lang="en-US" dirty="0" smtClean="0"/>
              <a:t>We will also start Act III</a:t>
            </a:r>
          </a:p>
          <a:p>
            <a:pPr lvl="1"/>
            <a:r>
              <a:rPr lang="en-US" dirty="0"/>
              <a:t>Act III has Caesar’s death and funeral orations for Caesar from Brutus and Antony – if anyone wants to act them out the next day (with the book in hand!), go ahead and review those speeches.  We will discuss them further on </a:t>
            </a:r>
            <a:r>
              <a:rPr lang="en-US" dirty="0" smtClean="0"/>
              <a:t>Friday </a:t>
            </a:r>
            <a:r>
              <a:rPr lang="en-US" dirty="0"/>
              <a:t>when we review Act III.</a:t>
            </a:r>
            <a:endParaRPr lang="en-US" dirty="0" smtClean="0"/>
          </a:p>
          <a:p>
            <a:pPr lvl="1"/>
            <a:endParaRPr lang="en-US" dirty="0" smtClean="0"/>
          </a:p>
        </p:txBody>
      </p:sp>
    </p:spTree>
    <p:extLst>
      <p:ext uri="{BB962C8B-B14F-4D97-AF65-F5344CB8AC3E}">
        <p14:creationId xmlns:p14="http://schemas.microsoft.com/office/powerpoint/2010/main" val="1540472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Week’s Homework Assignments</a:t>
            </a:r>
            <a:endParaRPr lang="en-US" dirty="0"/>
          </a:p>
        </p:txBody>
      </p:sp>
      <p:sp>
        <p:nvSpPr>
          <p:cNvPr id="3" name="Content Placeholder 2"/>
          <p:cNvSpPr>
            <a:spLocks noGrp="1"/>
          </p:cNvSpPr>
          <p:nvPr>
            <p:ph idx="1"/>
          </p:nvPr>
        </p:nvSpPr>
        <p:spPr>
          <a:xfrm>
            <a:off x="1066800" y="1371600"/>
            <a:ext cx="7772400" cy="5105400"/>
          </a:xfrm>
        </p:spPr>
        <p:txBody>
          <a:bodyPr/>
          <a:lstStyle/>
          <a:p>
            <a:r>
              <a:rPr lang="en-US" dirty="0" smtClean="0"/>
              <a:t>Wednesday: Finish Act II</a:t>
            </a:r>
          </a:p>
          <a:p>
            <a:r>
              <a:rPr lang="en-US" dirty="0" smtClean="0"/>
              <a:t>Thursday: Finish Act III</a:t>
            </a:r>
          </a:p>
          <a:p>
            <a:r>
              <a:rPr lang="en-US" dirty="0" smtClean="0"/>
              <a:t>Friday: Finish Act IV</a:t>
            </a:r>
            <a:br>
              <a:rPr lang="en-US" dirty="0" smtClean="0"/>
            </a:br>
            <a:endParaRPr lang="en-US" dirty="0" smtClean="0"/>
          </a:p>
          <a:p>
            <a:r>
              <a:rPr lang="en-US" dirty="0" smtClean="0"/>
              <a:t>Monday: PORTFOLIOS DUE! Grammar Quiz, Finish Act V, Prepare for Socratic Seminar on Funeral Orations</a:t>
            </a:r>
          </a:p>
          <a:p>
            <a:r>
              <a:rPr lang="en-US" dirty="0" smtClean="0"/>
              <a:t>Tuesday: Review for test</a:t>
            </a:r>
          </a:p>
          <a:p>
            <a:endParaRPr lang="en-US" dirty="0"/>
          </a:p>
        </p:txBody>
      </p:sp>
    </p:spTree>
    <p:extLst>
      <p:ext uri="{BB962C8B-B14F-4D97-AF65-F5344CB8AC3E}">
        <p14:creationId xmlns:p14="http://schemas.microsoft.com/office/powerpoint/2010/main" val="2770488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Recap…Iambic Pentameter</a:t>
            </a:r>
            <a:endParaRPr lang="en-US" dirty="0"/>
          </a:p>
        </p:txBody>
      </p:sp>
      <p:sp>
        <p:nvSpPr>
          <p:cNvPr id="3" name="Content Placeholder 2"/>
          <p:cNvSpPr>
            <a:spLocks noGrp="1"/>
          </p:cNvSpPr>
          <p:nvPr>
            <p:ph idx="1"/>
          </p:nvPr>
        </p:nvSpPr>
        <p:spPr/>
        <p:txBody>
          <a:bodyPr/>
          <a:lstStyle/>
          <a:p>
            <a:r>
              <a:rPr lang="en-US" sz="3000" dirty="0" smtClean="0"/>
              <a:t>Shakespeare </a:t>
            </a:r>
            <a:r>
              <a:rPr lang="en-US" sz="3000" dirty="0" smtClean="0"/>
              <a:t>nearly always </a:t>
            </a:r>
            <a:r>
              <a:rPr lang="en-US" sz="3000" dirty="0" smtClean="0"/>
              <a:t>wrote in iambic pentameter</a:t>
            </a:r>
            <a:r>
              <a:rPr lang="en-US" sz="3000" dirty="0" smtClean="0"/>
              <a:t>.</a:t>
            </a:r>
            <a:r>
              <a:rPr lang="en-US" sz="2500" dirty="0" smtClean="0"/>
              <a:t/>
            </a:r>
            <a:br>
              <a:rPr lang="en-US" sz="2500" dirty="0" smtClean="0"/>
            </a:br>
            <a:endParaRPr lang="en-US" sz="2500" dirty="0" smtClean="0"/>
          </a:p>
          <a:p>
            <a:r>
              <a:rPr lang="en-US" sz="3000" dirty="0" smtClean="0"/>
              <a:t>So when he didn’t…it means something.</a:t>
            </a:r>
            <a:br>
              <a:rPr lang="en-US" sz="3000" dirty="0" smtClean="0"/>
            </a:br>
            <a:endParaRPr lang="en-US" sz="3000" dirty="0" smtClean="0"/>
          </a:p>
          <a:p>
            <a:r>
              <a:rPr lang="en-US" sz="3000" dirty="0" smtClean="0"/>
              <a:t>Some reasons he broke iambic pentameter…</a:t>
            </a:r>
          </a:p>
          <a:p>
            <a:pPr lvl="1"/>
            <a:r>
              <a:rPr lang="en-US" sz="2500" dirty="0" smtClean="0"/>
              <a:t>To illustrate a lower-class dialect</a:t>
            </a:r>
          </a:p>
          <a:p>
            <a:pPr lvl="1"/>
            <a:r>
              <a:rPr lang="en-US" sz="2500" dirty="0" smtClean="0"/>
              <a:t>To illustrate a major change in the sanity of a character (</a:t>
            </a:r>
            <a:r>
              <a:rPr lang="en-US" sz="2500" i="1" dirty="0" smtClean="0"/>
              <a:t>Hamlet</a:t>
            </a:r>
            <a:r>
              <a:rPr lang="en-US" sz="2500" dirty="0" smtClean="0"/>
              <a:t>)</a:t>
            </a:r>
          </a:p>
          <a:p>
            <a:pPr lvl="1"/>
            <a:r>
              <a:rPr lang="en-US" sz="2600" dirty="0" smtClean="0"/>
              <a:t>He liked to break conventions and rhythmic variations of iambic pentameter were common.</a:t>
            </a:r>
            <a:endParaRPr lang="en-US" sz="2600" dirty="0" smtClean="0"/>
          </a:p>
        </p:txBody>
      </p:sp>
    </p:spTree>
    <p:extLst>
      <p:ext uri="{BB962C8B-B14F-4D97-AF65-F5344CB8AC3E}">
        <p14:creationId xmlns:p14="http://schemas.microsoft.com/office/powerpoint/2010/main" val="863344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
            </a:r>
            <a:r>
              <a:rPr lang="en-US" dirty="0" smtClean="0"/>
              <a:t>et’s Recap…Iambic </a:t>
            </a:r>
            <a:r>
              <a:rPr lang="en-US" dirty="0"/>
              <a:t>P</a:t>
            </a:r>
            <a:r>
              <a:rPr lang="en-US" dirty="0" smtClean="0"/>
              <a:t>entameter</a:t>
            </a:r>
            <a:endParaRPr lang="en-US" dirty="0"/>
          </a:p>
        </p:txBody>
      </p:sp>
      <p:sp>
        <p:nvSpPr>
          <p:cNvPr id="3" name="Content Placeholder 2"/>
          <p:cNvSpPr>
            <a:spLocks noGrp="1"/>
          </p:cNvSpPr>
          <p:nvPr>
            <p:ph idx="1"/>
          </p:nvPr>
        </p:nvSpPr>
        <p:spPr>
          <a:xfrm>
            <a:off x="1066800" y="1219200"/>
            <a:ext cx="7772400" cy="5105400"/>
          </a:xfrm>
        </p:spPr>
        <p:txBody>
          <a:bodyPr/>
          <a:lstStyle/>
          <a:p>
            <a:r>
              <a:rPr lang="en-US" sz="2400" dirty="0" smtClean="0"/>
              <a:t>Decide if each of the lines is in iambic pentameter or not.</a:t>
            </a:r>
            <a:br>
              <a:rPr lang="en-US" sz="2400" dirty="0" smtClean="0"/>
            </a:br>
            <a:endParaRPr lang="en-US" sz="2400" dirty="0" smtClean="0"/>
          </a:p>
          <a:p>
            <a:r>
              <a:rPr lang="en-US" dirty="0"/>
              <a:t>And why should Caesar be a tyrant?</a:t>
            </a:r>
          </a:p>
          <a:p>
            <a:r>
              <a:rPr lang="en-US" sz="2800" dirty="0"/>
              <a:t>A. iambic pentameter  B. NOT iambic pentameter</a:t>
            </a:r>
          </a:p>
          <a:p>
            <a:r>
              <a:rPr lang="en-US" sz="2800" dirty="0"/>
              <a:t>B. 9 syllables – “…tyrant, then?” (1:3:107) </a:t>
            </a:r>
          </a:p>
          <a:p>
            <a:pPr marL="0" indent="0">
              <a:buNone/>
            </a:pPr>
            <a:endParaRPr lang="en-US" dirty="0" smtClean="0"/>
          </a:p>
          <a:p>
            <a:r>
              <a:rPr lang="en-US" dirty="0" smtClean="0"/>
              <a:t>It is the part of men to fear and tremble</a:t>
            </a:r>
          </a:p>
          <a:p>
            <a:r>
              <a:rPr lang="en-US" sz="2800" dirty="0" smtClean="0"/>
              <a:t>A. iambic pentameter  B. NOT iambic pentameter</a:t>
            </a:r>
          </a:p>
          <a:p>
            <a:r>
              <a:rPr lang="en-US" sz="2800" dirty="0" smtClean="0"/>
              <a:t>A. 10 syllables (1:3:57)</a:t>
            </a:r>
          </a:p>
        </p:txBody>
      </p:sp>
    </p:spTree>
    <p:extLst>
      <p:ext uri="{BB962C8B-B14F-4D97-AF65-F5344CB8AC3E}">
        <p14:creationId xmlns:p14="http://schemas.microsoft.com/office/powerpoint/2010/main" val="1758336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Recap…Order of Words</a:t>
            </a:r>
            <a:endParaRPr lang="en-US" dirty="0"/>
          </a:p>
        </p:txBody>
      </p:sp>
      <p:sp>
        <p:nvSpPr>
          <p:cNvPr id="3" name="Content Placeholder 2"/>
          <p:cNvSpPr>
            <a:spLocks noGrp="1"/>
          </p:cNvSpPr>
          <p:nvPr>
            <p:ph idx="1"/>
          </p:nvPr>
        </p:nvSpPr>
        <p:spPr/>
        <p:txBody>
          <a:bodyPr/>
          <a:lstStyle/>
          <a:p>
            <a:r>
              <a:rPr lang="en-US" sz="2500" dirty="0" smtClean="0"/>
              <a:t>Choose the BEST, most accurate rewording of the Shakespearean lines into regular English (Subject-Verb-Object Order; placement of modifiers)</a:t>
            </a:r>
          </a:p>
          <a:p>
            <a:r>
              <a:rPr lang="en-US" sz="3000" dirty="0" smtClean="0"/>
              <a:t>“Comes Caesar to the Capitol tomorrow?”</a:t>
            </a:r>
          </a:p>
          <a:p>
            <a:pPr lvl="1"/>
            <a:r>
              <a:rPr lang="en-US" sz="2600" dirty="0" smtClean="0"/>
              <a:t>A. The Capitol comes to Caesar tomorrow?</a:t>
            </a:r>
          </a:p>
          <a:p>
            <a:pPr lvl="1"/>
            <a:r>
              <a:rPr lang="en-US" sz="2600" dirty="0" smtClean="0"/>
              <a:t>B. Caesar, tomorrow comes the Capitol?</a:t>
            </a:r>
          </a:p>
          <a:p>
            <a:pPr lvl="1"/>
            <a:r>
              <a:rPr lang="en-US" sz="2600" dirty="0" smtClean="0"/>
              <a:t>C. To the Capitol tomorrow comes Caesar?</a:t>
            </a:r>
          </a:p>
          <a:p>
            <a:pPr lvl="1"/>
            <a:r>
              <a:rPr lang="en-US" sz="2600" dirty="0" smtClean="0"/>
              <a:t>D. Caesar comes to the Capitol tomorrow?</a:t>
            </a:r>
          </a:p>
          <a:p>
            <a:pPr lvl="1"/>
            <a:endParaRPr lang="en-US" sz="2600" dirty="0"/>
          </a:p>
          <a:p>
            <a:pPr lvl="1"/>
            <a:r>
              <a:rPr lang="en-US" sz="2600" dirty="0" smtClean="0"/>
              <a:t>D. Subject (Caesar) Verb (Comes) Object (Capitol)</a:t>
            </a:r>
          </a:p>
          <a:p>
            <a:pPr lvl="1"/>
            <a:r>
              <a:rPr lang="en-US" sz="2600" dirty="0"/>
              <a:t>(1:3:36</a:t>
            </a:r>
            <a:r>
              <a:rPr lang="en-US" sz="2600" dirty="0" smtClean="0"/>
              <a:t>)</a:t>
            </a:r>
          </a:p>
        </p:txBody>
      </p:sp>
    </p:spTree>
    <p:extLst>
      <p:ext uri="{BB962C8B-B14F-4D97-AF65-F5344CB8AC3E}">
        <p14:creationId xmlns:p14="http://schemas.microsoft.com/office/powerpoint/2010/main" val="1744633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Recap…</a:t>
            </a:r>
          </a:p>
        </p:txBody>
      </p:sp>
      <p:sp>
        <p:nvSpPr>
          <p:cNvPr id="3" name="Content Placeholder 2"/>
          <p:cNvSpPr>
            <a:spLocks noGrp="1"/>
          </p:cNvSpPr>
          <p:nvPr>
            <p:ph idx="1"/>
          </p:nvPr>
        </p:nvSpPr>
        <p:spPr/>
        <p:txBody>
          <a:bodyPr/>
          <a:lstStyle/>
          <a:p>
            <a:r>
              <a:rPr lang="en-US" dirty="0"/>
              <a:t>Questions about…</a:t>
            </a:r>
          </a:p>
          <a:p>
            <a:pPr lvl="1"/>
            <a:r>
              <a:rPr lang="en-US" dirty="0" smtClean="0"/>
              <a:t>Monday’s worksheets</a:t>
            </a:r>
          </a:p>
          <a:p>
            <a:pPr lvl="1"/>
            <a:r>
              <a:rPr lang="en-US" dirty="0" smtClean="0"/>
              <a:t>Enjambment</a:t>
            </a:r>
            <a:endParaRPr lang="en-US" dirty="0"/>
          </a:p>
          <a:p>
            <a:pPr lvl="1"/>
            <a:r>
              <a:rPr lang="en-US" dirty="0"/>
              <a:t>Iambic pentameter</a:t>
            </a:r>
          </a:p>
          <a:p>
            <a:pPr lvl="1"/>
            <a:r>
              <a:rPr lang="en-US" dirty="0"/>
              <a:t>Order of words (SVO vs. OSV, VSO…)</a:t>
            </a:r>
          </a:p>
          <a:p>
            <a:pPr lvl="1"/>
            <a:r>
              <a:rPr lang="en-US" dirty="0"/>
              <a:t>Omitted syllables</a:t>
            </a:r>
          </a:p>
          <a:p>
            <a:pPr lvl="1"/>
            <a:r>
              <a:rPr lang="en-US" dirty="0"/>
              <a:t>Outdated Language</a:t>
            </a:r>
          </a:p>
          <a:p>
            <a:endParaRPr lang="en-US" dirty="0"/>
          </a:p>
        </p:txBody>
      </p:sp>
    </p:spTree>
    <p:extLst>
      <p:ext uri="{BB962C8B-B14F-4D97-AF65-F5344CB8AC3E}">
        <p14:creationId xmlns:p14="http://schemas.microsoft.com/office/powerpoint/2010/main" val="3762639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1, Scene 1</a:t>
            </a:r>
            <a:endParaRPr lang="en-US" dirty="0"/>
          </a:p>
        </p:txBody>
      </p:sp>
      <p:sp>
        <p:nvSpPr>
          <p:cNvPr id="3" name="Content Placeholder 2"/>
          <p:cNvSpPr>
            <a:spLocks noGrp="1"/>
          </p:cNvSpPr>
          <p:nvPr>
            <p:ph idx="1"/>
          </p:nvPr>
        </p:nvSpPr>
        <p:spPr/>
        <p:txBody>
          <a:bodyPr/>
          <a:lstStyle/>
          <a:p>
            <a:r>
              <a:rPr lang="en-US" dirty="0" smtClean="0"/>
              <a:t>In Rome the people are taking a holiday to celebrate the triumphant return of Julius Caesar.  The tribunes </a:t>
            </a:r>
            <a:r>
              <a:rPr lang="en-US" dirty="0" err="1" smtClean="0"/>
              <a:t>Marullus</a:t>
            </a:r>
            <a:r>
              <a:rPr lang="en-US" dirty="0" smtClean="0"/>
              <a:t> and Flavius try to shame people into returning to their places of work by reminding them how much the loved Caesar’s rival, Pompey, whom Caesar has destroyed and who sons have just been defeated by Caesar.</a:t>
            </a:r>
            <a:endParaRPr lang="en-US" dirty="0"/>
          </a:p>
        </p:txBody>
      </p:sp>
    </p:spTree>
    <p:extLst>
      <p:ext uri="{BB962C8B-B14F-4D97-AF65-F5344CB8AC3E}">
        <p14:creationId xmlns:p14="http://schemas.microsoft.com/office/powerpoint/2010/main" val="436678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772400" cy="1143000"/>
          </a:xfrm>
        </p:spPr>
        <p:txBody>
          <a:bodyPr/>
          <a:lstStyle/>
          <a:p>
            <a:r>
              <a:rPr lang="en-US" dirty="0" smtClean="0"/>
              <a:t>Act 1, Scene 2</a:t>
            </a:r>
            <a:endParaRPr lang="en-US" dirty="0"/>
          </a:p>
        </p:txBody>
      </p:sp>
      <p:sp>
        <p:nvSpPr>
          <p:cNvPr id="3" name="Content Placeholder 2"/>
          <p:cNvSpPr>
            <a:spLocks noGrp="1"/>
          </p:cNvSpPr>
          <p:nvPr>
            <p:ph idx="1"/>
          </p:nvPr>
        </p:nvSpPr>
        <p:spPr>
          <a:xfrm>
            <a:off x="1066800" y="838200"/>
            <a:ext cx="7772400" cy="4114800"/>
          </a:xfrm>
        </p:spPr>
        <p:txBody>
          <a:bodyPr/>
          <a:lstStyle/>
          <a:p>
            <a:r>
              <a:rPr lang="en-US" sz="2800" dirty="0" smtClean="0"/>
              <a:t>A soothsayer advises Caesar that the fifteenth of March will be a dangerous day for him.  When Caesar and others exit, Cassius and Brutus remain behind.  Cassius urges Brutus to oppose Caesar for fear that Caesar may become king.  After Brutus and Cassius talk with </a:t>
            </a:r>
            <a:r>
              <a:rPr lang="en-US" sz="2800" dirty="0" err="1" smtClean="0"/>
              <a:t>Casca</a:t>
            </a:r>
            <a:r>
              <a:rPr lang="en-US" sz="2800" dirty="0" smtClean="0"/>
              <a:t> about Mark Antony’s public offer of the crown to Caesar, Brutus agrees to continue his conversation with Cassius the next day.  Cassius, alone at the end of the scene, expresses his surprise that Brutus, who is one of Caesar’s favorites, is willing to conspire against Caesar and decides to take immediate advantage of this willingness.</a:t>
            </a:r>
            <a:endParaRPr lang="en-US" sz="2800" dirty="0"/>
          </a:p>
        </p:txBody>
      </p:sp>
    </p:spTree>
    <p:extLst>
      <p:ext uri="{BB962C8B-B14F-4D97-AF65-F5344CB8AC3E}">
        <p14:creationId xmlns:p14="http://schemas.microsoft.com/office/powerpoint/2010/main" val="18910261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1, Scene 3</a:t>
            </a:r>
            <a:endParaRPr lang="en-US" dirty="0"/>
          </a:p>
        </p:txBody>
      </p:sp>
      <p:sp>
        <p:nvSpPr>
          <p:cNvPr id="3" name="Content Placeholder 2"/>
          <p:cNvSpPr>
            <a:spLocks noGrp="1"/>
          </p:cNvSpPr>
          <p:nvPr>
            <p:ph idx="1"/>
          </p:nvPr>
        </p:nvSpPr>
        <p:spPr>
          <a:xfrm>
            <a:off x="1066800" y="914400"/>
            <a:ext cx="7772400" cy="5105400"/>
          </a:xfrm>
        </p:spPr>
        <p:txBody>
          <a:bodyPr/>
          <a:lstStyle/>
          <a:p>
            <a:r>
              <a:rPr lang="en-US" dirty="0" err="1" smtClean="0"/>
              <a:t>Casca</a:t>
            </a:r>
            <a:r>
              <a:rPr lang="en-US" dirty="0" smtClean="0"/>
              <a:t>, meeting Cicero, describes the marvels visible in the streets that night and suggests that the marvels foretell important events to come.  Cicero having left, Cassius arrives to persuade </a:t>
            </a:r>
            <a:r>
              <a:rPr lang="en-US" dirty="0" err="1" smtClean="0"/>
              <a:t>Casca</a:t>
            </a:r>
            <a:r>
              <a:rPr lang="en-US" dirty="0" smtClean="0"/>
              <a:t> to join the conspiracy to </a:t>
            </a:r>
            <a:r>
              <a:rPr lang="en-US" dirty="0" smtClean="0"/>
              <a:t>liberate </a:t>
            </a:r>
            <a:r>
              <a:rPr lang="en-US" dirty="0" smtClean="0"/>
              <a:t>Rome from the threat of Caesar’s kingship.  When </a:t>
            </a:r>
            <a:r>
              <a:rPr lang="en-US" dirty="0" err="1" smtClean="0"/>
              <a:t>Cinna</a:t>
            </a:r>
            <a:r>
              <a:rPr lang="en-US" dirty="0" smtClean="0"/>
              <a:t> joins them, Cassius sends him to leave letters where Brutus may find them and be persuaded that his opposition to Caesar is desired by many.</a:t>
            </a:r>
            <a:endParaRPr lang="en-US" dirty="0"/>
          </a:p>
        </p:txBody>
      </p:sp>
    </p:spTree>
    <p:extLst>
      <p:ext uri="{BB962C8B-B14F-4D97-AF65-F5344CB8AC3E}">
        <p14:creationId xmlns:p14="http://schemas.microsoft.com/office/powerpoint/2010/main" val="1886163996"/>
      </p:ext>
    </p:extLst>
  </p:cSld>
  <p:clrMapOvr>
    <a:masterClrMapping/>
  </p:clrMapOvr>
  <p:timing>
    <p:tnLst>
      <p:par>
        <p:cTn id="1" dur="indefinite" restart="never" nodeType="tmRoot"/>
      </p:par>
    </p:tnLst>
  </p:timing>
</p:sld>
</file>

<file path=ppt/theme/theme1.xml><?xml version="1.0" encoding="utf-8"?>
<a:theme xmlns:a="http://schemas.openxmlformats.org/drawingml/2006/main" name="TS001069017">
  <a:themeElements>
    <a:clrScheme name="Office Theme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CAA966"/>
      </a:hlink>
      <a:folHlink>
        <a:srgbClr val="969696"/>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A7947B"/>
        </a:lt1>
        <a:dk2>
          <a:srgbClr val="FFFFFF"/>
        </a:dk2>
        <a:lt2>
          <a:srgbClr val="808080"/>
        </a:lt2>
        <a:accent1>
          <a:srgbClr val="DFD6C3"/>
        </a:accent1>
        <a:accent2>
          <a:srgbClr val="D69B80"/>
        </a:accent2>
        <a:accent3>
          <a:srgbClr val="D0C8BF"/>
        </a:accent3>
        <a:accent4>
          <a:srgbClr val="000000"/>
        </a:accent4>
        <a:accent5>
          <a:srgbClr val="ECE8DE"/>
        </a:accent5>
        <a:accent6>
          <a:srgbClr val="C28C73"/>
        </a:accent6>
        <a:hlink>
          <a:srgbClr val="CAA966"/>
        </a:hlink>
        <a:folHlink>
          <a:srgbClr val="FFFFCC"/>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CAA966"/>
        </a:hlink>
        <a:folHlink>
          <a:srgbClr val="969696"/>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9D7643"/>
        </a:lt1>
        <a:dk2>
          <a:srgbClr val="FFFFFF"/>
        </a:dk2>
        <a:lt2>
          <a:srgbClr val="554025"/>
        </a:lt2>
        <a:accent1>
          <a:srgbClr val="CAA966"/>
        </a:accent1>
        <a:accent2>
          <a:srgbClr val="C25422"/>
        </a:accent2>
        <a:accent3>
          <a:srgbClr val="CCBDB0"/>
        </a:accent3>
        <a:accent4>
          <a:srgbClr val="000000"/>
        </a:accent4>
        <a:accent5>
          <a:srgbClr val="E1D1B8"/>
        </a:accent5>
        <a:accent6>
          <a:srgbClr val="B04B1E"/>
        </a:accent6>
        <a:hlink>
          <a:srgbClr val="8488AC"/>
        </a:hlink>
        <a:folHlink>
          <a:srgbClr val="FFFF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TS001069017</Template>
  <TotalTime>1619</TotalTime>
  <Words>803</Words>
  <Application>Microsoft Office PowerPoint</Application>
  <PresentationFormat>On-screen Show (4:3)</PresentationFormat>
  <Paragraphs>78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TS001069017</vt:lpstr>
      <vt:lpstr>Julius Caesar</vt:lpstr>
      <vt:lpstr>Week’s Homework Assignments</vt:lpstr>
      <vt:lpstr>Let’s Recap…Iambic Pentameter</vt:lpstr>
      <vt:lpstr>Let’s Recap…Iambic Pentameter</vt:lpstr>
      <vt:lpstr>Let’s Recap…Order of Words</vt:lpstr>
      <vt:lpstr>Let’s Recap…</vt:lpstr>
      <vt:lpstr>Act 1, Scene 1</vt:lpstr>
      <vt:lpstr>Act 1, Scene 2</vt:lpstr>
      <vt:lpstr>Act 1, Scene 3</vt:lpstr>
      <vt:lpstr>Cassius’ Speech to Brutus</vt:lpstr>
      <vt:lpstr>Cassius’ Speech to Brutus</vt:lpstr>
      <vt:lpstr>Act 2, Scene 1</vt:lpstr>
      <vt:lpstr>Need Some Reading Guidance?</vt:lpstr>
      <vt:lpstr>Homework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dc:creator>
  <cp:lastModifiedBy>Kat</cp:lastModifiedBy>
  <cp:revision>33</cp:revision>
  <dcterms:created xsi:type="dcterms:W3CDTF">2013-01-07T18:30:44Z</dcterms:created>
  <dcterms:modified xsi:type="dcterms:W3CDTF">2013-01-09T15:57:05Z</dcterms:modified>
</cp:coreProperties>
</file>