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72" r:id="rId3"/>
    <p:sldId id="275" r:id="rId4"/>
    <p:sldId id="267" r:id="rId5"/>
    <p:sldId id="265" r:id="rId6"/>
    <p:sldId id="266" r:id="rId7"/>
    <p:sldId id="273" r:id="rId8"/>
    <p:sldId id="276" r:id="rId9"/>
    <p:sldId id="269" r:id="rId10"/>
    <p:sldId id="277" r:id="rId11"/>
    <p:sldId id="268" r:id="rId12"/>
    <p:sldId id="278" r:id="rId13"/>
    <p:sldId id="279" r:id="rId14"/>
    <p:sldId id="274" r:id="rId15"/>
    <p:sldId id="263"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0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556" name="Rectangle 4"/>
          <p:cNvSpPr>
            <a:spLocks noGrp="1" noChangeArrowheads="1"/>
          </p:cNvSpPr>
          <p:nvPr>
            <p:ph type="ctrTitle"/>
          </p:nvPr>
        </p:nvSpPr>
        <p:spPr>
          <a:xfrm>
            <a:off x="1752600" y="990600"/>
            <a:ext cx="6400800" cy="2514600"/>
          </a:xfrm>
          <a:solidFill>
            <a:schemeClr val="bg1"/>
          </a:solidFill>
          <a:ln w="76200" cmpd="tri">
            <a:solidFill>
              <a:schemeClr val="folHlink"/>
            </a:solidFill>
            <a:miter lim="800000"/>
            <a:headEnd/>
            <a:tailEnd/>
          </a:ln>
        </p:spPr>
        <p:txBody>
          <a:bodyPr/>
          <a:lstStyle>
            <a:lvl1pPr algn="ctr">
              <a:defRPr>
                <a:latin typeface="Old English Text MT" pitchFamily="66" charset="0"/>
              </a:defRPr>
            </a:lvl1pPr>
          </a:lstStyle>
          <a:p>
            <a:pPr lvl="0"/>
            <a:r>
              <a:rPr lang="en-US" noProof="0" dirty="0" smtClean="0"/>
              <a:t>Click to edit Master title style</a:t>
            </a:r>
          </a:p>
        </p:txBody>
      </p:sp>
      <p:sp>
        <p:nvSpPr>
          <p:cNvPr id="23557" name="Rectangle 5"/>
          <p:cNvSpPr>
            <a:spLocks noGrp="1" noChangeArrowheads="1"/>
          </p:cNvSpPr>
          <p:nvPr>
            <p:ph type="subTitle" idx="1"/>
          </p:nvPr>
        </p:nvSpPr>
        <p:spPr>
          <a:xfrm>
            <a:off x="1752600" y="3886200"/>
            <a:ext cx="6400800" cy="1752600"/>
          </a:xfrm>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6350">
                <a:solidFill>
                  <a:schemeClr val="folHlink"/>
                </a:solidFill>
                <a:miter lim="800000"/>
                <a:headEnd/>
                <a:tailEnd/>
              </a14:hiddenLine>
            </a:ext>
          </a:extLst>
        </p:spPr>
        <p:txBody>
          <a:bodyPr/>
          <a:lstStyle>
            <a:lvl1pPr marL="0" indent="0" algn="ctr">
              <a:buFontTx/>
              <a:buNone/>
              <a:defRPr>
                <a:latin typeface="Tempus Sans ITC" pitchFamily="82" charset="0"/>
              </a:defRPr>
            </a:lvl1pPr>
          </a:lstStyle>
          <a:p>
            <a:pPr lvl="0"/>
            <a:r>
              <a:rPr lang="en-US" noProof="0" dirty="0" smtClean="0"/>
              <a:t>Click to edit Master subtitle style</a:t>
            </a:r>
          </a:p>
        </p:txBody>
      </p:sp>
      <p:sp>
        <p:nvSpPr>
          <p:cNvPr id="23558" name="Rectangle 6"/>
          <p:cNvSpPr>
            <a:spLocks noGrp="1" noChangeArrowheads="1"/>
          </p:cNvSpPr>
          <p:nvPr>
            <p:ph type="dt" sz="half" idx="2"/>
          </p:nvPr>
        </p:nvSpPr>
        <p:spPr>
          <a:xfrm>
            <a:off x="914400" y="6400800"/>
            <a:ext cx="1905000" cy="457200"/>
          </a:xfrm>
        </p:spPr>
        <p:txBody>
          <a:bodyPr/>
          <a:lstStyle>
            <a:lvl1pPr>
              <a:defRPr/>
            </a:lvl1pPr>
          </a:lstStyle>
          <a:p>
            <a:fld id="{51020617-A24A-4454-B5CB-A15C9A1059CF}" type="datetimeFigureOut">
              <a:rPr lang="en-US" smtClean="0"/>
              <a:t>1/8/2013</a:t>
            </a:fld>
            <a:endParaRPr lang="en-US"/>
          </a:p>
        </p:txBody>
      </p:sp>
      <p:sp>
        <p:nvSpPr>
          <p:cNvPr id="23559" name="Rectangle 7"/>
          <p:cNvSpPr>
            <a:spLocks noGrp="1" noChangeArrowheads="1"/>
          </p:cNvSpPr>
          <p:nvPr>
            <p:ph type="ftr" sz="quarter" idx="3"/>
          </p:nvPr>
        </p:nvSpPr>
        <p:spPr>
          <a:xfrm>
            <a:off x="3505200" y="6400800"/>
            <a:ext cx="2895600" cy="457200"/>
          </a:xfrm>
        </p:spPr>
        <p:txBody>
          <a:bodyPr/>
          <a:lstStyle>
            <a:lvl1pPr>
              <a:defRPr/>
            </a:lvl1pPr>
          </a:lstStyle>
          <a:p>
            <a:endParaRPr lang="en-US"/>
          </a:p>
        </p:txBody>
      </p:sp>
      <p:sp>
        <p:nvSpPr>
          <p:cNvPr id="23560" name="Rectangle 8"/>
          <p:cNvSpPr>
            <a:spLocks noGrp="1" noChangeArrowheads="1"/>
          </p:cNvSpPr>
          <p:nvPr>
            <p:ph type="sldNum" sz="quarter" idx="4"/>
          </p:nvPr>
        </p:nvSpPr>
        <p:spPr/>
        <p:txBody>
          <a:bodyPr/>
          <a:lstStyle>
            <a:lvl1pPr>
              <a:defRPr/>
            </a:lvl1pPr>
          </a:lstStyle>
          <a:p>
            <a:fld id="{EF700C04-C128-42AC-A902-3B43A3281A75}" type="slidenum">
              <a:rPr lang="en-US" smtClean="0"/>
              <a:t>‹#›</a:t>
            </a:fld>
            <a:endParaRPr lang="en-US"/>
          </a:p>
        </p:txBody>
      </p:sp>
      <p:grpSp>
        <p:nvGrpSpPr>
          <p:cNvPr id="23564" name="Group 12"/>
          <p:cNvGrpSpPr>
            <a:grpSpLocks/>
          </p:cNvGrpSpPr>
          <p:nvPr/>
        </p:nvGrpSpPr>
        <p:grpSpPr bwMode="auto">
          <a:xfrm>
            <a:off x="0" y="0"/>
            <a:ext cx="6362700" cy="6858000"/>
            <a:chOff x="0" y="0"/>
            <a:chExt cx="4008" cy="4320"/>
          </a:xfrm>
        </p:grpSpPr>
        <p:pic>
          <p:nvPicPr>
            <p:cNvPr id="23554" name="Picture 2" descr="Expbann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invGray">
            <a:xfrm>
              <a:off x="0" y="0"/>
              <a:ext cx="432" cy="4320"/>
            </a:xfrm>
            <a:prstGeom prst="rect">
              <a:avLst/>
            </a:prstGeom>
            <a:noFill/>
            <a:extLst>
              <a:ext uri="{909E8E84-426E-40DD-AFC4-6F175D3DCCD1}">
                <a14:hiddenFill xmlns:a14="http://schemas.microsoft.com/office/drawing/2010/main">
                  <a:solidFill>
                    <a:srgbClr val="FFFFFF"/>
                  </a:solidFill>
                </a14:hiddenFill>
              </a:ext>
            </a:extLst>
          </p:spPr>
        </p:pic>
        <p:pic>
          <p:nvPicPr>
            <p:cNvPr id="23561" name="Picture 9" descr="EXPHORSA"/>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08" y="3600"/>
              <a:ext cx="1800" cy="60"/>
            </a:xfrm>
            <a:prstGeom prst="rect">
              <a:avLst/>
            </a:prstGeom>
            <a:noFill/>
            <a:extLst>
              <a:ext uri="{909E8E84-426E-40DD-AFC4-6F175D3DCCD1}">
                <a14:hiddenFill xmlns:a14="http://schemas.microsoft.com/office/drawing/2010/main">
                  <a:solidFill>
                    <a:srgbClr val="FFFFFF"/>
                  </a:solidFill>
                </a14:hiddenFill>
              </a:ext>
            </a:extLst>
          </p:spPr>
        </p:pic>
      </p:gr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51020617-A24A-4454-B5CB-A15C9A1059CF}" type="datetimeFigureOut">
              <a:rPr lang="en-US" smtClean="0"/>
              <a:t>1/8/2013</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F700C04-C128-42AC-A902-3B43A3281A75}" type="slidenum">
              <a:rPr lang="en-US" smtClean="0"/>
              <a:t>‹#›</a:t>
            </a:fld>
            <a:endParaRPr lang="en-US"/>
          </a:p>
        </p:txBody>
      </p:sp>
    </p:spTree>
    <p:extLst>
      <p:ext uri="{BB962C8B-B14F-4D97-AF65-F5344CB8AC3E}">
        <p14:creationId xmlns:p14="http://schemas.microsoft.com/office/powerpoint/2010/main" val="4655815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96100" y="3810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066800" y="3810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51020617-A24A-4454-B5CB-A15C9A1059CF}" type="datetimeFigureOut">
              <a:rPr lang="en-US" smtClean="0"/>
              <a:t>1/8/2013</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F700C04-C128-42AC-A902-3B43A3281A75}" type="slidenum">
              <a:rPr lang="en-US" smtClean="0"/>
              <a:t>‹#›</a:t>
            </a:fld>
            <a:endParaRPr lang="en-US"/>
          </a:p>
        </p:txBody>
      </p:sp>
    </p:spTree>
    <p:extLst>
      <p:ext uri="{BB962C8B-B14F-4D97-AF65-F5344CB8AC3E}">
        <p14:creationId xmlns:p14="http://schemas.microsoft.com/office/powerpoint/2010/main" val="21528141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066800" y="0"/>
            <a:ext cx="7772400" cy="1143000"/>
          </a:xfrm>
        </p:spPr>
        <p:txBody>
          <a:bodyPr/>
          <a:lstStyle>
            <a:lvl1pPr>
              <a:defRPr sz="3500">
                <a:latin typeface="Lithos Pro Regular" pitchFamily="82"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1066800" y="1143000"/>
            <a:ext cx="7772400" cy="5105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51020617-A24A-4454-B5CB-A15C9A1059CF}" type="datetimeFigureOut">
              <a:rPr lang="en-US" smtClean="0"/>
              <a:t>1/8/2013</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F700C04-C128-42AC-A902-3B43A3281A75}" type="slidenum">
              <a:rPr lang="en-US" smtClean="0"/>
              <a:t>‹#›</a:t>
            </a:fld>
            <a:endParaRPr lang="en-US"/>
          </a:p>
        </p:txBody>
      </p:sp>
    </p:spTree>
    <p:extLst>
      <p:ext uri="{BB962C8B-B14F-4D97-AF65-F5344CB8AC3E}">
        <p14:creationId xmlns:p14="http://schemas.microsoft.com/office/powerpoint/2010/main" val="71928109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51020617-A24A-4454-B5CB-A15C9A1059CF}" type="datetimeFigureOut">
              <a:rPr lang="en-US" smtClean="0"/>
              <a:t>1/8/2013</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F700C04-C128-42AC-A902-3B43A3281A75}" type="slidenum">
              <a:rPr lang="en-US" smtClean="0"/>
              <a:t>‹#›</a:t>
            </a:fld>
            <a:endParaRPr lang="en-US"/>
          </a:p>
        </p:txBody>
      </p:sp>
    </p:spTree>
    <p:extLst>
      <p:ext uri="{BB962C8B-B14F-4D97-AF65-F5344CB8AC3E}">
        <p14:creationId xmlns:p14="http://schemas.microsoft.com/office/powerpoint/2010/main" val="17769896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066800" y="17526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029200" y="17526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fld id="{51020617-A24A-4454-B5CB-A15C9A1059CF}" type="datetimeFigureOut">
              <a:rPr lang="en-US" smtClean="0"/>
              <a:t>1/8/2013</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EF700C04-C128-42AC-A902-3B43A3281A75}" type="slidenum">
              <a:rPr lang="en-US" smtClean="0"/>
              <a:t>‹#›</a:t>
            </a:fld>
            <a:endParaRPr lang="en-US"/>
          </a:p>
        </p:txBody>
      </p:sp>
    </p:spTree>
    <p:extLst>
      <p:ext uri="{BB962C8B-B14F-4D97-AF65-F5344CB8AC3E}">
        <p14:creationId xmlns:p14="http://schemas.microsoft.com/office/powerpoint/2010/main" val="31198647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fld id="{51020617-A24A-4454-B5CB-A15C9A1059CF}" type="datetimeFigureOut">
              <a:rPr lang="en-US" smtClean="0"/>
              <a:t>1/8/2013</a:t>
            </a:fld>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EF700C04-C128-42AC-A902-3B43A3281A75}" type="slidenum">
              <a:rPr lang="en-US" smtClean="0"/>
              <a:t>‹#›</a:t>
            </a:fld>
            <a:endParaRPr lang="en-US"/>
          </a:p>
        </p:txBody>
      </p:sp>
    </p:spTree>
    <p:extLst>
      <p:ext uri="{BB962C8B-B14F-4D97-AF65-F5344CB8AC3E}">
        <p14:creationId xmlns:p14="http://schemas.microsoft.com/office/powerpoint/2010/main" val="16672091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fld id="{51020617-A24A-4454-B5CB-A15C9A1059CF}" type="datetimeFigureOut">
              <a:rPr lang="en-US" smtClean="0"/>
              <a:t>1/8/2013</a:t>
            </a:fld>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EF700C04-C128-42AC-A902-3B43A3281A75}" type="slidenum">
              <a:rPr lang="en-US" smtClean="0"/>
              <a:t>‹#›</a:t>
            </a:fld>
            <a:endParaRPr lang="en-US"/>
          </a:p>
        </p:txBody>
      </p:sp>
    </p:spTree>
    <p:extLst>
      <p:ext uri="{BB962C8B-B14F-4D97-AF65-F5344CB8AC3E}">
        <p14:creationId xmlns:p14="http://schemas.microsoft.com/office/powerpoint/2010/main" val="30249173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51020617-A24A-4454-B5CB-A15C9A1059CF}" type="datetimeFigureOut">
              <a:rPr lang="en-US" smtClean="0"/>
              <a:t>1/8/2013</a:t>
            </a:fld>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EF700C04-C128-42AC-A902-3B43A3281A75}" type="slidenum">
              <a:rPr lang="en-US" smtClean="0"/>
              <a:t>‹#›</a:t>
            </a:fld>
            <a:endParaRPr lang="en-US"/>
          </a:p>
        </p:txBody>
      </p:sp>
    </p:spTree>
    <p:extLst>
      <p:ext uri="{BB962C8B-B14F-4D97-AF65-F5344CB8AC3E}">
        <p14:creationId xmlns:p14="http://schemas.microsoft.com/office/powerpoint/2010/main" val="4180654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51020617-A24A-4454-B5CB-A15C9A1059CF}" type="datetimeFigureOut">
              <a:rPr lang="en-US" smtClean="0"/>
              <a:t>1/8/2013</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EF700C04-C128-42AC-A902-3B43A3281A75}" type="slidenum">
              <a:rPr lang="en-US" smtClean="0"/>
              <a:t>‹#›</a:t>
            </a:fld>
            <a:endParaRPr lang="en-US"/>
          </a:p>
        </p:txBody>
      </p:sp>
    </p:spTree>
    <p:extLst>
      <p:ext uri="{BB962C8B-B14F-4D97-AF65-F5344CB8AC3E}">
        <p14:creationId xmlns:p14="http://schemas.microsoft.com/office/powerpoint/2010/main" val="11806484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51020617-A24A-4454-B5CB-A15C9A1059CF}" type="datetimeFigureOut">
              <a:rPr lang="en-US" smtClean="0"/>
              <a:t>1/8/2013</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EF700C04-C128-42AC-A902-3B43A3281A75}" type="slidenum">
              <a:rPr lang="en-US" smtClean="0"/>
              <a:t>‹#›</a:t>
            </a:fld>
            <a:endParaRPr lang="en-US"/>
          </a:p>
        </p:txBody>
      </p:sp>
    </p:spTree>
    <p:extLst>
      <p:ext uri="{BB962C8B-B14F-4D97-AF65-F5344CB8AC3E}">
        <p14:creationId xmlns:p14="http://schemas.microsoft.com/office/powerpoint/2010/main" val="15524205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tile tx="0" ty="0" sx="100000" sy="100000" flip="none" algn="tl"/>
        </a:blipFill>
        <a:effectLst/>
      </p:bgPr>
    </p:bg>
    <p:spTree>
      <p:nvGrpSpPr>
        <p:cNvPr id="1" name=""/>
        <p:cNvGrpSpPr/>
        <p:nvPr/>
      </p:nvGrpSpPr>
      <p:grpSpPr>
        <a:xfrm>
          <a:off x="0" y="0"/>
          <a:ext cx="0" cy="0"/>
          <a:chOff x="0" y="0"/>
          <a:chExt cx="0" cy="0"/>
        </a:xfrm>
      </p:grpSpPr>
      <p:grpSp>
        <p:nvGrpSpPr>
          <p:cNvPr id="22538" name="Group 10"/>
          <p:cNvGrpSpPr>
            <a:grpSpLocks/>
          </p:cNvGrpSpPr>
          <p:nvPr/>
        </p:nvGrpSpPr>
        <p:grpSpPr bwMode="auto">
          <a:xfrm>
            <a:off x="0" y="0"/>
            <a:ext cx="8915400" cy="6858000"/>
            <a:chOff x="0" y="0"/>
            <a:chExt cx="5616" cy="4320"/>
          </a:xfrm>
        </p:grpSpPr>
        <p:pic>
          <p:nvPicPr>
            <p:cNvPr id="22530" name="Picture 2" descr="Expbanna"/>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invGray">
            <a:xfrm>
              <a:off x="0" y="0"/>
              <a:ext cx="432" cy="4320"/>
            </a:xfrm>
            <a:prstGeom prst="rect">
              <a:avLst/>
            </a:prstGeom>
            <a:noFill/>
            <a:extLst>
              <a:ext uri="{909E8E84-426E-40DD-AFC4-6F175D3DCCD1}">
                <a14:hiddenFill xmlns:a14="http://schemas.microsoft.com/office/drawing/2010/main">
                  <a:solidFill>
                    <a:srgbClr val="FFFFFF"/>
                  </a:solidFill>
                </a14:hiddenFill>
              </a:ext>
            </a:extLst>
          </p:spPr>
        </p:pic>
        <p:sp>
          <p:nvSpPr>
            <p:cNvPr id="22531" name="Rectangle 3"/>
            <p:cNvSpPr>
              <a:spLocks noChangeArrowheads="1"/>
            </p:cNvSpPr>
            <p:nvPr/>
          </p:nvSpPr>
          <p:spPr bwMode="grayWhite">
            <a:xfrm>
              <a:off x="576" y="144"/>
              <a:ext cx="5040" cy="3888"/>
            </a:xfrm>
            <a:prstGeom prst="rect">
              <a:avLst/>
            </a:prstGeom>
            <a:solidFill>
              <a:schemeClr val="bg1"/>
            </a:solidFill>
            <a:ln w="76200" cmpd="tri">
              <a:solidFill>
                <a:schemeClr val="folHlink"/>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22532" name="Rectangle 4"/>
          <p:cNvSpPr>
            <a:spLocks noGrp="1" noChangeArrowheads="1"/>
          </p:cNvSpPr>
          <p:nvPr>
            <p:ph type="title"/>
          </p:nvPr>
        </p:nvSpPr>
        <p:spPr bwMode="auto">
          <a:xfrm>
            <a:off x="1066800" y="3810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dirty="0" smtClean="0"/>
              <a:t>Click to edit Master title style</a:t>
            </a:r>
          </a:p>
        </p:txBody>
      </p:sp>
      <p:sp>
        <p:nvSpPr>
          <p:cNvPr id="22533" name="Rectangle 5"/>
          <p:cNvSpPr>
            <a:spLocks noGrp="1" noChangeArrowheads="1"/>
          </p:cNvSpPr>
          <p:nvPr>
            <p:ph type="body" idx="1"/>
          </p:nvPr>
        </p:nvSpPr>
        <p:spPr bwMode="auto">
          <a:xfrm>
            <a:off x="1066800" y="17526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22534" name="Rectangle 6"/>
          <p:cNvSpPr>
            <a:spLocks noGrp="1" noChangeArrowheads="1"/>
          </p:cNvSpPr>
          <p:nvPr>
            <p:ph type="dt" sz="half" idx="2"/>
          </p:nvPr>
        </p:nvSpPr>
        <p:spPr bwMode="auto">
          <a:xfrm>
            <a:off x="838200" y="64008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defRPr sz="1400">
                <a:solidFill>
                  <a:schemeClr val="bg2"/>
                </a:solidFill>
                <a:latin typeface="Arial" charset="0"/>
              </a:defRPr>
            </a:lvl1pPr>
          </a:lstStyle>
          <a:p>
            <a:fld id="{51020617-A24A-4454-B5CB-A15C9A1059CF}" type="datetimeFigureOut">
              <a:rPr lang="en-US" smtClean="0"/>
              <a:t>1/8/2013</a:t>
            </a:fld>
            <a:endParaRPr lang="en-US"/>
          </a:p>
        </p:txBody>
      </p:sp>
      <p:sp>
        <p:nvSpPr>
          <p:cNvPr id="22535" name="Rectangle 7"/>
          <p:cNvSpPr>
            <a:spLocks noGrp="1" noChangeArrowheads="1"/>
          </p:cNvSpPr>
          <p:nvPr>
            <p:ph type="ftr" sz="quarter" idx="3"/>
          </p:nvPr>
        </p:nvSpPr>
        <p:spPr bwMode="auto">
          <a:xfrm>
            <a:off x="3429000" y="64008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a:defRPr sz="1400">
                <a:solidFill>
                  <a:schemeClr val="bg2"/>
                </a:solidFill>
                <a:latin typeface="Arial" charset="0"/>
              </a:defRPr>
            </a:lvl1pPr>
          </a:lstStyle>
          <a:p>
            <a:endParaRPr lang="en-US"/>
          </a:p>
        </p:txBody>
      </p:sp>
      <p:sp>
        <p:nvSpPr>
          <p:cNvPr id="22536" name="Rectangle 8"/>
          <p:cNvSpPr>
            <a:spLocks noGrp="1" noChangeArrowheads="1"/>
          </p:cNvSpPr>
          <p:nvPr>
            <p:ph type="sldNum" sz="quarter" idx="4"/>
          </p:nvPr>
        </p:nvSpPr>
        <p:spPr bwMode="auto">
          <a:xfrm>
            <a:off x="7010400" y="64008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r">
              <a:defRPr sz="1400">
                <a:solidFill>
                  <a:schemeClr val="bg2"/>
                </a:solidFill>
                <a:latin typeface="Arial" charset="0"/>
              </a:defRPr>
            </a:lvl1pPr>
          </a:lstStyle>
          <a:p>
            <a:fld id="{EF700C04-C128-42AC-A902-3B43A3281A75}"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fontAlgn="base" hangingPunct="1">
        <a:spcBef>
          <a:spcPct val="0"/>
        </a:spcBef>
        <a:spcAft>
          <a:spcPct val="0"/>
        </a:spcAft>
        <a:defRPr sz="4400" i="1">
          <a:solidFill>
            <a:schemeClr val="tx2"/>
          </a:solidFill>
          <a:latin typeface="Old English Text MT" pitchFamily="66" charset="0"/>
          <a:ea typeface="+mj-ea"/>
          <a:cs typeface="+mj-cs"/>
        </a:defRPr>
      </a:lvl1pPr>
      <a:lvl2pPr algn="l" rtl="0" eaLnBrk="1" fontAlgn="base" hangingPunct="1">
        <a:spcBef>
          <a:spcPct val="0"/>
        </a:spcBef>
        <a:spcAft>
          <a:spcPct val="0"/>
        </a:spcAft>
        <a:defRPr sz="4400" i="1">
          <a:solidFill>
            <a:schemeClr val="tx2"/>
          </a:solidFill>
          <a:latin typeface="Times New Roman" pitchFamily="18" charset="0"/>
        </a:defRPr>
      </a:lvl2pPr>
      <a:lvl3pPr algn="l" rtl="0" eaLnBrk="1" fontAlgn="base" hangingPunct="1">
        <a:spcBef>
          <a:spcPct val="0"/>
        </a:spcBef>
        <a:spcAft>
          <a:spcPct val="0"/>
        </a:spcAft>
        <a:defRPr sz="4400" i="1">
          <a:solidFill>
            <a:schemeClr val="tx2"/>
          </a:solidFill>
          <a:latin typeface="Times New Roman" pitchFamily="18" charset="0"/>
        </a:defRPr>
      </a:lvl3pPr>
      <a:lvl4pPr algn="l" rtl="0" eaLnBrk="1" fontAlgn="base" hangingPunct="1">
        <a:spcBef>
          <a:spcPct val="0"/>
        </a:spcBef>
        <a:spcAft>
          <a:spcPct val="0"/>
        </a:spcAft>
        <a:defRPr sz="4400" i="1">
          <a:solidFill>
            <a:schemeClr val="tx2"/>
          </a:solidFill>
          <a:latin typeface="Times New Roman" pitchFamily="18" charset="0"/>
        </a:defRPr>
      </a:lvl4pPr>
      <a:lvl5pPr algn="l" rtl="0" eaLnBrk="1" fontAlgn="base" hangingPunct="1">
        <a:spcBef>
          <a:spcPct val="0"/>
        </a:spcBef>
        <a:spcAft>
          <a:spcPct val="0"/>
        </a:spcAft>
        <a:defRPr sz="4400" i="1">
          <a:solidFill>
            <a:schemeClr val="tx2"/>
          </a:solidFill>
          <a:latin typeface="Times New Roman" pitchFamily="18" charset="0"/>
        </a:defRPr>
      </a:lvl5pPr>
      <a:lvl6pPr marL="457200" algn="l" rtl="0" eaLnBrk="1" fontAlgn="base" hangingPunct="1">
        <a:spcBef>
          <a:spcPct val="0"/>
        </a:spcBef>
        <a:spcAft>
          <a:spcPct val="0"/>
        </a:spcAft>
        <a:defRPr sz="4400" i="1">
          <a:solidFill>
            <a:schemeClr val="tx2"/>
          </a:solidFill>
          <a:latin typeface="Times New Roman" pitchFamily="18" charset="0"/>
        </a:defRPr>
      </a:lvl6pPr>
      <a:lvl7pPr marL="914400" algn="l" rtl="0" eaLnBrk="1" fontAlgn="base" hangingPunct="1">
        <a:spcBef>
          <a:spcPct val="0"/>
        </a:spcBef>
        <a:spcAft>
          <a:spcPct val="0"/>
        </a:spcAft>
        <a:defRPr sz="4400" i="1">
          <a:solidFill>
            <a:schemeClr val="tx2"/>
          </a:solidFill>
          <a:latin typeface="Times New Roman" pitchFamily="18" charset="0"/>
        </a:defRPr>
      </a:lvl7pPr>
      <a:lvl8pPr marL="1371600" algn="l" rtl="0" eaLnBrk="1" fontAlgn="base" hangingPunct="1">
        <a:spcBef>
          <a:spcPct val="0"/>
        </a:spcBef>
        <a:spcAft>
          <a:spcPct val="0"/>
        </a:spcAft>
        <a:defRPr sz="4400" i="1">
          <a:solidFill>
            <a:schemeClr val="tx2"/>
          </a:solidFill>
          <a:latin typeface="Times New Roman" pitchFamily="18" charset="0"/>
        </a:defRPr>
      </a:lvl8pPr>
      <a:lvl9pPr marL="1828800" algn="l" rtl="0" eaLnBrk="1" fontAlgn="base" hangingPunct="1">
        <a:spcBef>
          <a:spcPct val="0"/>
        </a:spcBef>
        <a:spcAft>
          <a:spcPct val="0"/>
        </a:spcAft>
        <a:defRPr sz="4400" i="1">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Blip>
          <a:blip r:embed="rId15"/>
        </a:buBlip>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Julius Caesar</a:t>
            </a:r>
            <a:endParaRPr lang="en-US" dirty="0"/>
          </a:p>
        </p:txBody>
      </p:sp>
      <p:sp>
        <p:nvSpPr>
          <p:cNvPr id="3" name="Subtitle 2"/>
          <p:cNvSpPr>
            <a:spLocks noGrp="1"/>
          </p:cNvSpPr>
          <p:nvPr>
            <p:ph type="subTitle" idx="1"/>
          </p:nvPr>
        </p:nvSpPr>
        <p:spPr/>
        <p:txBody>
          <a:bodyPr/>
          <a:lstStyle/>
          <a:p>
            <a:r>
              <a:rPr lang="en-US" dirty="0" smtClean="0"/>
              <a:t>Act </a:t>
            </a:r>
            <a:r>
              <a:rPr lang="en-US" dirty="0" smtClean="0"/>
              <a:t>II, III</a:t>
            </a:r>
            <a:endParaRPr lang="en-US" dirty="0"/>
          </a:p>
        </p:txBody>
      </p:sp>
    </p:spTree>
    <p:extLst>
      <p:ext uri="{BB962C8B-B14F-4D97-AF65-F5344CB8AC3E}">
        <p14:creationId xmlns:p14="http://schemas.microsoft.com/office/powerpoint/2010/main" val="260683120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228600"/>
            <a:ext cx="7772400" cy="1143000"/>
          </a:xfrm>
        </p:spPr>
        <p:txBody>
          <a:bodyPr/>
          <a:lstStyle/>
          <a:p>
            <a:r>
              <a:rPr lang="en-US" dirty="0" smtClean="0"/>
              <a:t>Brutus’ speech </a:t>
            </a:r>
            <a:br>
              <a:rPr lang="en-US" dirty="0" smtClean="0"/>
            </a:br>
            <a:r>
              <a:rPr lang="en-US" dirty="0" smtClean="0"/>
              <a:t>“It must be by his death…”</a:t>
            </a:r>
            <a:endParaRPr lang="en-US" dirty="0"/>
          </a:p>
        </p:txBody>
      </p:sp>
      <p:sp>
        <p:nvSpPr>
          <p:cNvPr id="3" name="Content Placeholder 2"/>
          <p:cNvSpPr>
            <a:spLocks noGrp="1"/>
          </p:cNvSpPr>
          <p:nvPr>
            <p:ph idx="1"/>
          </p:nvPr>
        </p:nvSpPr>
        <p:spPr>
          <a:xfrm>
            <a:off x="1066800" y="1371600"/>
            <a:ext cx="7772400" cy="5105400"/>
          </a:xfrm>
        </p:spPr>
        <p:txBody>
          <a:bodyPr/>
          <a:lstStyle/>
          <a:p>
            <a:r>
              <a:rPr lang="en-US" sz="2900" dirty="0"/>
              <a:t>Would you say Brutus is trying to convince himself of a decision he has already made (i.e. “talk himself into it”) or is he objectively examining the data he </a:t>
            </a:r>
            <a:r>
              <a:rPr lang="en-US" sz="2900" dirty="0" smtClean="0"/>
              <a:t>has (“pro/con” list)</a:t>
            </a:r>
          </a:p>
          <a:p>
            <a:r>
              <a:rPr lang="en-US" sz="2900" dirty="0" smtClean="0"/>
              <a:t>Based on what you’ve read so far, do you think Brutus could have been convinced to join the conspiracy without the fake letters?</a:t>
            </a:r>
          </a:p>
        </p:txBody>
      </p:sp>
    </p:spTree>
    <p:extLst>
      <p:ext uri="{BB962C8B-B14F-4D97-AF65-F5344CB8AC3E}">
        <p14:creationId xmlns:p14="http://schemas.microsoft.com/office/powerpoint/2010/main" val="137292811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Let’s Ponder….</a:t>
            </a:r>
            <a:endParaRPr lang="en-US" dirty="0"/>
          </a:p>
        </p:txBody>
      </p:sp>
      <p:sp>
        <p:nvSpPr>
          <p:cNvPr id="3" name="Content Placeholder 2"/>
          <p:cNvSpPr>
            <a:spLocks noGrp="1"/>
          </p:cNvSpPr>
          <p:nvPr>
            <p:ph idx="1"/>
          </p:nvPr>
        </p:nvSpPr>
        <p:spPr/>
        <p:txBody>
          <a:bodyPr/>
          <a:lstStyle/>
          <a:p>
            <a:r>
              <a:rPr lang="en-US" dirty="0" smtClean="0"/>
              <a:t>Why does Cassius want Caesar dead?</a:t>
            </a:r>
          </a:p>
          <a:p>
            <a:r>
              <a:rPr lang="en-US" dirty="0" smtClean="0"/>
              <a:t>Who gains from Caesar’s death?</a:t>
            </a:r>
          </a:p>
          <a:p>
            <a:pPr marL="0" indent="0">
              <a:buNone/>
            </a:pPr>
            <a:r>
              <a:rPr lang="en-US" dirty="0"/>
              <a:t/>
            </a:r>
            <a:br>
              <a:rPr lang="en-US" dirty="0"/>
            </a:br>
            <a:endParaRPr lang="en-US" dirty="0" smtClean="0"/>
          </a:p>
          <a:p>
            <a:r>
              <a:rPr lang="en-US" dirty="0" smtClean="0"/>
              <a:t>Anything else before we move on to Act </a:t>
            </a:r>
            <a:r>
              <a:rPr lang="en-US" dirty="0" smtClean="0"/>
              <a:t>III?</a:t>
            </a:r>
            <a:endParaRPr lang="en-US" dirty="0"/>
          </a:p>
        </p:txBody>
      </p:sp>
    </p:spTree>
    <p:extLst>
      <p:ext uri="{BB962C8B-B14F-4D97-AF65-F5344CB8AC3E}">
        <p14:creationId xmlns:p14="http://schemas.microsoft.com/office/powerpoint/2010/main" val="148083732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 III</a:t>
            </a:r>
            <a:endParaRPr lang="en-US" dirty="0"/>
          </a:p>
        </p:txBody>
      </p:sp>
      <p:sp>
        <p:nvSpPr>
          <p:cNvPr id="3" name="Content Placeholder 2"/>
          <p:cNvSpPr>
            <a:spLocks noGrp="1"/>
          </p:cNvSpPr>
          <p:nvPr>
            <p:ph idx="1"/>
          </p:nvPr>
        </p:nvSpPr>
        <p:spPr/>
        <p:txBody>
          <a:bodyPr/>
          <a:lstStyle/>
          <a:p>
            <a:r>
              <a:rPr lang="en-US" dirty="0"/>
              <a:t>The death of Caesar, 3:1:1-85</a:t>
            </a:r>
          </a:p>
          <a:p>
            <a:r>
              <a:rPr lang="en-US" dirty="0"/>
              <a:t>Brutus funeral oratory 3:2:14-36</a:t>
            </a:r>
          </a:p>
          <a:p>
            <a:r>
              <a:rPr lang="en-US" dirty="0"/>
              <a:t>Antony funeral oratory 3:2:82-117</a:t>
            </a:r>
          </a:p>
          <a:p>
            <a:endParaRPr lang="en-US" dirty="0" smtClean="0"/>
          </a:p>
          <a:p>
            <a:r>
              <a:rPr lang="en-US" dirty="0" smtClean="0"/>
              <a:t>Take notes.  Research.  Question their word choices.  Compare and contrast the oratories.  Bring any questions you have to prepare for the Socratic Seminar after we finish the play.</a:t>
            </a:r>
          </a:p>
        </p:txBody>
      </p:sp>
    </p:spTree>
    <p:extLst>
      <p:ext uri="{BB962C8B-B14F-4D97-AF65-F5344CB8AC3E}">
        <p14:creationId xmlns:p14="http://schemas.microsoft.com/office/powerpoint/2010/main" val="400166440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228600"/>
            <a:ext cx="7772400" cy="1143000"/>
          </a:xfrm>
        </p:spPr>
        <p:txBody>
          <a:bodyPr/>
          <a:lstStyle/>
          <a:p>
            <a:r>
              <a:rPr lang="en-US" dirty="0" smtClean="0"/>
              <a:t>Speaking of the Socratic Seminar…</a:t>
            </a:r>
            <a:endParaRPr lang="en-US" dirty="0"/>
          </a:p>
        </p:txBody>
      </p:sp>
      <p:sp>
        <p:nvSpPr>
          <p:cNvPr id="3" name="Content Placeholder 2"/>
          <p:cNvSpPr>
            <a:spLocks noGrp="1"/>
          </p:cNvSpPr>
          <p:nvPr>
            <p:ph idx="1"/>
          </p:nvPr>
        </p:nvSpPr>
        <p:spPr>
          <a:xfrm>
            <a:off x="1066800" y="1371600"/>
            <a:ext cx="7772400" cy="5105400"/>
          </a:xfrm>
        </p:spPr>
        <p:txBody>
          <a:bodyPr/>
          <a:lstStyle/>
          <a:p>
            <a:r>
              <a:rPr lang="en-US" dirty="0" smtClean="0"/>
              <a:t>Socratic Seminars function best with a specific goal – specific lines to analyze.</a:t>
            </a:r>
          </a:p>
          <a:p>
            <a:r>
              <a:rPr lang="en-US" dirty="0" smtClean="0"/>
              <a:t>I want you to focus on the oratories</a:t>
            </a:r>
            <a:r>
              <a:rPr lang="en-US" dirty="0"/>
              <a:t>;</a:t>
            </a:r>
            <a:r>
              <a:rPr lang="en-US" dirty="0" smtClean="0"/>
              <a:t> however, I don’t want you to “put on blinders” and ignore the rest of the play.</a:t>
            </a:r>
          </a:p>
          <a:p>
            <a:r>
              <a:rPr lang="en-US" dirty="0" smtClean="0"/>
              <a:t>Take the whole play into account as you analyze the oratories.  Motivations, why, arguments, etc.  Really think beyond their words.</a:t>
            </a:r>
            <a:endParaRPr lang="en-US" dirty="0"/>
          </a:p>
        </p:txBody>
      </p:sp>
    </p:spTree>
    <p:extLst>
      <p:ext uri="{BB962C8B-B14F-4D97-AF65-F5344CB8AC3E}">
        <p14:creationId xmlns:p14="http://schemas.microsoft.com/office/powerpoint/2010/main" val="100074179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Need Some Reading Guidance?</a:t>
            </a:r>
            <a:endParaRPr lang="en-US" dirty="0"/>
          </a:p>
        </p:txBody>
      </p:sp>
      <p:sp>
        <p:nvSpPr>
          <p:cNvPr id="3" name="Content Placeholder 2"/>
          <p:cNvSpPr>
            <a:spLocks noGrp="1"/>
          </p:cNvSpPr>
          <p:nvPr>
            <p:ph idx="1"/>
          </p:nvPr>
        </p:nvSpPr>
        <p:spPr/>
        <p:txBody>
          <a:bodyPr/>
          <a:lstStyle/>
          <a:p>
            <a:r>
              <a:rPr lang="en-US" sz="3000" dirty="0" smtClean="0"/>
              <a:t>Think about the main character’s </a:t>
            </a:r>
            <a:r>
              <a:rPr lang="en-US" sz="3000" dirty="0" smtClean="0"/>
              <a:t>tone of voice.  </a:t>
            </a:r>
            <a:r>
              <a:rPr lang="en-US" sz="3000" dirty="0" smtClean="0"/>
              <a:t>It’ll help you identify quotes easier on the test.</a:t>
            </a:r>
            <a:br>
              <a:rPr lang="en-US" sz="3000" dirty="0" smtClean="0"/>
            </a:br>
            <a:endParaRPr lang="en-US" sz="3000" dirty="0" smtClean="0"/>
          </a:p>
          <a:p>
            <a:r>
              <a:rPr lang="en-US" sz="3000" dirty="0" smtClean="0"/>
              <a:t>If it sounds familiar, it’s probably a famous line.  Take note of who speaks it.</a:t>
            </a:r>
            <a:br>
              <a:rPr lang="en-US" sz="3000" dirty="0" smtClean="0"/>
            </a:br>
            <a:endParaRPr lang="en-US" sz="3000" dirty="0" smtClean="0"/>
          </a:p>
          <a:p>
            <a:r>
              <a:rPr lang="en-US" sz="3000" dirty="0" smtClean="0"/>
              <a:t>Think about all the arguments you read in </a:t>
            </a:r>
            <a:r>
              <a:rPr lang="en-US" sz="3000" i="1" dirty="0" smtClean="0"/>
              <a:t>Julius Caesar</a:t>
            </a:r>
            <a:r>
              <a:rPr lang="en-US" sz="3000" dirty="0" smtClean="0"/>
              <a:t>.  We don’t have time to discuss them all, but that doesn’t mean they aren’t important.</a:t>
            </a:r>
            <a:endParaRPr lang="en-US" sz="3000" dirty="0"/>
          </a:p>
        </p:txBody>
      </p:sp>
    </p:spTree>
    <p:extLst>
      <p:ext uri="{BB962C8B-B14F-4D97-AF65-F5344CB8AC3E}">
        <p14:creationId xmlns:p14="http://schemas.microsoft.com/office/powerpoint/2010/main" val="216955715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76200"/>
            <a:ext cx="7772400" cy="1143000"/>
          </a:xfrm>
        </p:spPr>
        <p:txBody>
          <a:bodyPr/>
          <a:lstStyle/>
          <a:p>
            <a:r>
              <a:rPr lang="en-US" dirty="0" smtClean="0"/>
              <a:t>Homework</a:t>
            </a:r>
            <a:endParaRPr lang="en-US" dirty="0"/>
          </a:p>
        </p:txBody>
      </p:sp>
      <p:sp>
        <p:nvSpPr>
          <p:cNvPr id="3" name="Content Placeholder 2"/>
          <p:cNvSpPr>
            <a:spLocks noGrp="1"/>
          </p:cNvSpPr>
          <p:nvPr>
            <p:ph idx="1"/>
          </p:nvPr>
        </p:nvSpPr>
        <p:spPr>
          <a:xfrm>
            <a:off x="1066800" y="990600"/>
            <a:ext cx="7772400" cy="4724400"/>
          </a:xfrm>
        </p:spPr>
        <p:txBody>
          <a:bodyPr/>
          <a:lstStyle/>
          <a:p>
            <a:r>
              <a:rPr lang="en-US" dirty="0" smtClean="0"/>
              <a:t>Finish Act </a:t>
            </a:r>
            <a:r>
              <a:rPr lang="en-US" dirty="0" smtClean="0"/>
              <a:t>III</a:t>
            </a:r>
            <a:endParaRPr lang="en-US" dirty="0" smtClean="0"/>
          </a:p>
          <a:p>
            <a:pPr lvl="1"/>
            <a:endParaRPr lang="en-US" dirty="0" smtClean="0"/>
          </a:p>
          <a:p>
            <a:r>
              <a:rPr lang="en-US" dirty="0" smtClean="0"/>
              <a:t>Tomorrow: We will debrief Act </a:t>
            </a:r>
            <a:r>
              <a:rPr lang="en-US" dirty="0" smtClean="0"/>
              <a:t>III </a:t>
            </a:r>
            <a:r>
              <a:rPr lang="en-US" dirty="0" smtClean="0"/>
              <a:t>and </a:t>
            </a:r>
            <a:r>
              <a:rPr lang="en-US" dirty="0" smtClean="0"/>
              <a:t>briefly discuss the oratories</a:t>
            </a:r>
            <a:r>
              <a:rPr lang="en-US" dirty="0" smtClean="0"/>
              <a:t>. </a:t>
            </a:r>
          </a:p>
          <a:p>
            <a:pPr lvl="1"/>
            <a:r>
              <a:rPr lang="en-US" dirty="0" smtClean="0"/>
              <a:t>Anyone want to act out the oratories?</a:t>
            </a:r>
            <a:endParaRPr lang="en-US" dirty="0" smtClean="0"/>
          </a:p>
          <a:p>
            <a:r>
              <a:rPr lang="en-US" dirty="0" smtClean="0"/>
              <a:t>We will also start Act </a:t>
            </a:r>
            <a:r>
              <a:rPr lang="en-US" dirty="0" smtClean="0"/>
              <a:t>IV</a:t>
            </a:r>
            <a:r>
              <a:rPr lang="en-US" dirty="0"/>
              <a:t>.</a:t>
            </a:r>
            <a:endParaRPr lang="en-US" dirty="0" smtClean="0"/>
          </a:p>
          <a:p>
            <a:pPr lvl="1"/>
            <a:endParaRPr lang="en-US" dirty="0" smtClean="0"/>
          </a:p>
        </p:txBody>
      </p:sp>
    </p:spTree>
    <p:extLst>
      <p:ext uri="{BB962C8B-B14F-4D97-AF65-F5344CB8AC3E}">
        <p14:creationId xmlns:p14="http://schemas.microsoft.com/office/powerpoint/2010/main" val="154047228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a:t>
            </a:r>
            <a:r>
              <a:rPr lang="en-US" dirty="0" smtClean="0"/>
              <a:t>et’s Recap…Iambic </a:t>
            </a:r>
            <a:r>
              <a:rPr lang="en-US" dirty="0"/>
              <a:t>P</a:t>
            </a:r>
            <a:r>
              <a:rPr lang="en-US" dirty="0" smtClean="0"/>
              <a:t>entameter</a:t>
            </a:r>
            <a:endParaRPr lang="en-US" dirty="0"/>
          </a:p>
        </p:txBody>
      </p:sp>
      <p:sp>
        <p:nvSpPr>
          <p:cNvPr id="3" name="Content Placeholder 2"/>
          <p:cNvSpPr>
            <a:spLocks noGrp="1"/>
          </p:cNvSpPr>
          <p:nvPr>
            <p:ph idx="1"/>
          </p:nvPr>
        </p:nvSpPr>
        <p:spPr>
          <a:xfrm>
            <a:off x="1066800" y="838200"/>
            <a:ext cx="7772400" cy="5715000"/>
          </a:xfrm>
        </p:spPr>
        <p:txBody>
          <a:bodyPr/>
          <a:lstStyle/>
          <a:p>
            <a:r>
              <a:rPr lang="en-US" sz="2400" dirty="0" smtClean="0"/>
              <a:t>Decide if each of the lines is in iambic pentameter or not</a:t>
            </a:r>
            <a:r>
              <a:rPr lang="en-US" sz="2400" dirty="0" smtClean="0"/>
              <a:t>.</a:t>
            </a:r>
            <a:br>
              <a:rPr lang="en-US" sz="2400" dirty="0" smtClean="0"/>
            </a:br>
            <a:r>
              <a:rPr lang="en-US" sz="2400" dirty="0" smtClean="0"/>
              <a:t/>
            </a:r>
            <a:br>
              <a:rPr lang="en-US" sz="2400" dirty="0" smtClean="0"/>
            </a:br>
            <a:endParaRPr lang="en-US" sz="2400" dirty="0" smtClean="0"/>
          </a:p>
          <a:p>
            <a:r>
              <a:rPr lang="en-US" sz="2800" b="1" dirty="0" smtClean="0"/>
              <a:t>Who is here so vile that will not love</a:t>
            </a:r>
            <a:endParaRPr lang="en-US" sz="2800" b="1" dirty="0" smtClean="0"/>
          </a:p>
          <a:p>
            <a:r>
              <a:rPr lang="en-US" sz="2800" dirty="0" smtClean="0"/>
              <a:t>A</a:t>
            </a:r>
            <a:r>
              <a:rPr lang="en-US" sz="2800" dirty="0"/>
              <a:t>. iambic pentameter  B. NOT iambic </a:t>
            </a:r>
            <a:r>
              <a:rPr lang="en-US" sz="2800" dirty="0" smtClean="0"/>
              <a:t>pentameter</a:t>
            </a:r>
            <a:br>
              <a:rPr lang="en-US" sz="2800" dirty="0" smtClean="0"/>
            </a:br>
            <a:endParaRPr lang="en-US" sz="2800" dirty="0"/>
          </a:p>
          <a:p>
            <a:r>
              <a:rPr lang="en-US" sz="2600" dirty="0" smtClean="0"/>
              <a:t>B. 10 </a:t>
            </a:r>
            <a:r>
              <a:rPr lang="en-US" sz="2600" dirty="0"/>
              <a:t>syllables </a:t>
            </a:r>
            <a:r>
              <a:rPr lang="en-US" sz="2600" dirty="0" smtClean="0"/>
              <a:t>but the pronunciation of vile is wrong. Also, it is prose, spoken during the funeral oration.</a:t>
            </a:r>
            <a:br>
              <a:rPr lang="en-US" sz="2600" dirty="0" smtClean="0"/>
            </a:br>
            <a:endParaRPr lang="en-US" sz="2600" dirty="0" smtClean="0"/>
          </a:p>
          <a:p>
            <a:pPr marL="0" indent="0">
              <a:buNone/>
            </a:pPr>
            <a:r>
              <a:rPr lang="en-US" sz="2800" dirty="0" smtClean="0"/>
              <a:t>who-IS here-SO vi-LE that-WILL not-LOVE </a:t>
            </a:r>
            <a:br>
              <a:rPr lang="en-US" sz="2800" dirty="0" smtClean="0"/>
            </a:br>
            <a:r>
              <a:rPr lang="en-US" sz="2800" dirty="0" smtClean="0"/>
              <a:t>		      (VI-le)</a:t>
            </a:r>
            <a:endParaRPr lang="en-US" sz="2800" dirty="0"/>
          </a:p>
          <a:p>
            <a:pPr marL="0" indent="0">
              <a:buNone/>
            </a:pPr>
            <a:endParaRPr lang="en-US" sz="1500" dirty="0" smtClean="0"/>
          </a:p>
          <a:p>
            <a:pPr marL="0" indent="0">
              <a:buNone/>
            </a:pPr>
            <a:r>
              <a:rPr lang="en-US" sz="2800" dirty="0" smtClean="0"/>
              <a:t/>
            </a:r>
            <a:br>
              <a:rPr lang="en-US" sz="2800" dirty="0" smtClean="0"/>
            </a:br>
            <a:endParaRPr lang="en-US" sz="2800" dirty="0" smtClean="0"/>
          </a:p>
        </p:txBody>
      </p:sp>
    </p:spTree>
    <p:extLst>
      <p:ext uri="{BB962C8B-B14F-4D97-AF65-F5344CB8AC3E}">
        <p14:creationId xmlns:p14="http://schemas.microsoft.com/office/powerpoint/2010/main" val="17583369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a:t>
            </a:r>
            <a:r>
              <a:rPr lang="en-US" dirty="0" smtClean="0"/>
              <a:t>et’s Recap…Iambic </a:t>
            </a:r>
            <a:r>
              <a:rPr lang="en-US" dirty="0"/>
              <a:t>P</a:t>
            </a:r>
            <a:r>
              <a:rPr lang="en-US" dirty="0" smtClean="0"/>
              <a:t>entameter</a:t>
            </a:r>
            <a:endParaRPr lang="en-US" dirty="0"/>
          </a:p>
        </p:txBody>
      </p:sp>
      <p:sp>
        <p:nvSpPr>
          <p:cNvPr id="3" name="Content Placeholder 2"/>
          <p:cNvSpPr>
            <a:spLocks noGrp="1"/>
          </p:cNvSpPr>
          <p:nvPr>
            <p:ph idx="1"/>
          </p:nvPr>
        </p:nvSpPr>
        <p:spPr>
          <a:xfrm>
            <a:off x="1066800" y="838200"/>
            <a:ext cx="7772400" cy="5715000"/>
          </a:xfrm>
        </p:spPr>
        <p:txBody>
          <a:bodyPr/>
          <a:lstStyle/>
          <a:p>
            <a:r>
              <a:rPr lang="en-US" sz="2400" dirty="0" smtClean="0"/>
              <a:t>Decide if each of the lines is in iambic pentameter or not</a:t>
            </a:r>
            <a:r>
              <a:rPr lang="en-US" sz="2400" dirty="0" smtClean="0"/>
              <a:t>.</a:t>
            </a:r>
            <a:br>
              <a:rPr lang="en-US" sz="2400" dirty="0" smtClean="0"/>
            </a:br>
            <a:r>
              <a:rPr lang="en-US" sz="2400" dirty="0" smtClean="0"/>
              <a:t/>
            </a:r>
            <a:br>
              <a:rPr lang="en-US" sz="2400" dirty="0" smtClean="0"/>
            </a:br>
            <a:endParaRPr lang="en-US" sz="2400" dirty="0" smtClean="0"/>
          </a:p>
          <a:p>
            <a:r>
              <a:rPr lang="en-US" sz="2800" b="1" dirty="0"/>
              <a:t>I am, but as you would say, a cobbler.</a:t>
            </a:r>
          </a:p>
          <a:p>
            <a:r>
              <a:rPr lang="en-US" sz="2800" dirty="0"/>
              <a:t>A. iambic pentameter  B. NOT iambic </a:t>
            </a:r>
            <a:r>
              <a:rPr lang="en-US" sz="2800" dirty="0" smtClean="0"/>
              <a:t>pentameter</a:t>
            </a:r>
            <a:br>
              <a:rPr lang="en-US" sz="2800" dirty="0" smtClean="0"/>
            </a:br>
            <a:endParaRPr lang="en-US" sz="2800" dirty="0"/>
          </a:p>
          <a:p>
            <a:r>
              <a:rPr lang="en-US" sz="2800" dirty="0"/>
              <a:t>B. 10 syllables but pronunciation of cobbler is wrong. Also, it is prose, spoken by the cobbler</a:t>
            </a:r>
            <a:r>
              <a:rPr lang="en-US" sz="2800" dirty="0" smtClean="0"/>
              <a:t>.</a:t>
            </a:r>
            <a:br>
              <a:rPr lang="en-US" sz="2800" dirty="0" smtClean="0"/>
            </a:br>
            <a:endParaRPr lang="en-US" sz="2800" dirty="0"/>
          </a:p>
          <a:p>
            <a:pPr marL="0" indent="0">
              <a:buNone/>
            </a:pPr>
            <a:r>
              <a:rPr lang="en-US" sz="2800" dirty="0" err="1"/>
              <a:t>i</a:t>
            </a:r>
            <a:r>
              <a:rPr lang="en-US" sz="2800" dirty="0"/>
              <a:t>-AM but-AS you-WOULD say-A cob-BLER </a:t>
            </a:r>
            <a:br>
              <a:rPr lang="en-US" sz="2800" dirty="0"/>
            </a:br>
            <a:r>
              <a:rPr lang="en-US" sz="2800" dirty="0"/>
              <a:t>					(COB-</a:t>
            </a:r>
            <a:r>
              <a:rPr lang="en-US" sz="2800" dirty="0" err="1"/>
              <a:t>bler</a:t>
            </a:r>
            <a:r>
              <a:rPr lang="en-US" sz="2800" dirty="0"/>
              <a:t>)</a:t>
            </a:r>
            <a:endParaRPr lang="en-US" sz="1500" dirty="0" smtClean="0"/>
          </a:p>
          <a:p>
            <a:pPr marL="0" indent="0">
              <a:buNone/>
            </a:pPr>
            <a:r>
              <a:rPr lang="en-US" sz="2800" dirty="0" smtClean="0"/>
              <a:t/>
            </a:r>
            <a:br>
              <a:rPr lang="en-US" sz="2800" dirty="0" smtClean="0"/>
            </a:br>
            <a:endParaRPr lang="en-US" sz="2800" dirty="0" smtClean="0"/>
          </a:p>
        </p:txBody>
      </p:sp>
    </p:spTree>
    <p:extLst>
      <p:ext uri="{BB962C8B-B14F-4D97-AF65-F5344CB8AC3E}">
        <p14:creationId xmlns:p14="http://schemas.microsoft.com/office/powerpoint/2010/main" val="40229842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Effect transition="in" filter="fade">
                                      <p:cBhvr>
                                        <p:cTn id="7" dur="500"/>
                                        <p:tgtEl>
                                          <p:spTgt spid="3">
                                            <p:txEl>
                                              <p:pRg st="5" end="5"/>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500"/>
                                        <p:tgtEl>
                                          <p:spTgt spid="3">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fade">
                                      <p:cBhvr>
                                        <p:cTn id="25"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Let’s Recap…Order of Words</a:t>
            </a:r>
            <a:endParaRPr lang="en-US" dirty="0"/>
          </a:p>
        </p:txBody>
      </p:sp>
      <p:sp>
        <p:nvSpPr>
          <p:cNvPr id="3" name="Content Placeholder 2"/>
          <p:cNvSpPr>
            <a:spLocks noGrp="1"/>
          </p:cNvSpPr>
          <p:nvPr>
            <p:ph idx="1"/>
          </p:nvPr>
        </p:nvSpPr>
        <p:spPr>
          <a:xfrm>
            <a:off x="838200" y="838200"/>
            <a:ext cx="8077200" cy="5105400"/>
          </a:xfrm>
        </p:spPr>
        <p:txBody>
          <a:bodyPr/>
          <a:lstStyle/>
          <a:p>
            <a:r>
              <a:rPr lang="en-US" sz="2000" dirty="0" smtClean="0"/>
              <a:t>Choose the BEST, most accurate rewording of the Shakespearean lines into regular English (Subject-Verb-Object Order; placement of modifiers)</a:t>
            </a:r>
          </a:p>
          <a:p>
            <a:r>
              <a:rPr lang="en-US" sz="3000" dirty="0" smtClean="0"/>
              <a:t>“And so near will I be / That your best friends shall wish I had been further.</a:t>
            </a:r>
            <a:endParaRPr lang="en-US" sz="3000" dirty="0" smtClean="0"/>
          </a:p>
          <a:p>
            <a:pPr lvl="1"/>
            <a:r>
              <a:rPr lang="en-US" sz="2600" dirty="0" smtClean="0"/>
              <a:t>A. </a:t>
            </a:r>
            <a:r>
              <a:rPr lang="en-US" sz="2600" dirty="0" smtClean="0"/>
              <a:t>That </a:t>
            </a:r>
            <a:r>
              <a:rPr lang="en-US" sz="2600" dirty="0" smtClean="0"/>
              <a:t>your </a:t>
            </a:r>
            <a:r>
              <a:rPr lang="en-US" sz="2600" dirty="0" smtClean="0"/>
              <a:t>best friends shall be so near and I had been further so near I will be.</a:t>
            </a:r>
            <a:endParaRPr lang="en-US" sz="2600" dirty="0" smtClean="0"/>
          </a:p>
          <a:p>
            <a:pPr lvl="1"/>
            <a:r>
              <a:rPr lang="en-US" sz="2600" dirty="0" smtClean="0"/>
              <a:t>B. </a:t>
            </a:r>
            <a:r>
              <a:rPr lang="en-US" sz="2600" dirty="0" smtClean="0"/>
              <a:t>And will I be so near that your best friends shall wish I had been further.</a:t>
            </a:r>
            <a:endParaRPr lang="en-US" sz="2600" dirty="0" smtClean="0"/>
          </a:p>
          <a:p>
            <a:pPr lvl="1"/>
            <a:r>
              <a:rPr lang="en-US" sz="2600" dirty="0" smtClean="0"/>
              <a:t>C</a:t>
            </a:r>
            <a:r>
              <a:rPr lang="en-US" sz="2600" dirty="0"/>
              <a:t>. And I will be so near that your best friends shall wish I had been </a:t>
            </a:r>
            <a:r>
              <a:rPr lang="en-US" sz="2600" dirty="0" smtClean="0"/>
              <a:t>further.</a:t>
            </a:r>
            <a:endParaRPr lang="en-US" sz="2600" dirty="0"/>
          </a:p>
          <a:p>
            <a:pPr lvl="1"/>
            <a:r>
              <a:rPr lang="en-US" sz="2600" dirty="0"/>
              <a:t> </a:t>
            </a:r>
            <a:r>
              <a:rPr lang="en-US" sz="2600" dirty="0" smtClean="0"/>
              <a:t>D. </a:t>
            </a:r>
            <a:r>
              <a:rPr lang="en-US" sz="2600" dirty="0" smtClean="0"/>
              <a:t>That your best friends shall wish I had been further and so near I will be.</a:t>
            </a:r>
            <a:endParaRPr lang="en-US" sz="2600" dirty="0"/>
          </a:p>
        </p:txBody>
      </p:sp>
      <p:sp>
        <p:nvSpPr>
          <p:cNvPr id="4" name="TextBox 3"/>
          <p:cNvSpPr txBox="1"/>
          <p:nvPr/>
        </p:nvSpPr>
        <p:spPr>
          <a:xfrm>
            <a:off x="5029200" y="5936159"/>
            <a:ext cx="4038600" cy="769441"/>
          </a:xfrm>
          <a:prstGeom prst="rect">
            <a:avLst/>
          </a:prstGeom>
          <a:noFill/>
        </p:spPr>
        <p:txBody>
          <a:bodyPr wrap="square" rtlCol="0">
            <a:spAutoFit/>
          </a:bodyPr>
          <a:lstStyle/>
          <a:p>
            <a:pPr marL="0" lvl="1"/>
            <a:r>
              <a:rPr lang="en-US" sz="2600" dirty="0"/>
              <a:t>C. Subject (I) Verb (will be) </a:t>
            </a:r>
          </a:p>
          <a:p>
            <a:endParaRPr lang="en-US" dirty="0"/>
          </a:p>
        </p:txBody>
      </p:sp>
    </p:spTree>
    <p:extLst>
      <p:ext uri="{BB962C8B-B14F-4D97-AF65-F5344CB8AC3E}">
        <p14:creationId xmlns:p14="http://schemas.microsoft.com/office/powerpoint/2010/main" val="17446338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fade">
                                      <p:cBhvr>
                                        <p:cTn id="13" dur="500"/>
                                        <p:tgtEl>
                                          <p:spTgt spid="3">
                                            <p:txEl>
                                              <p:pRg st="3" end="3"/>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4" end="4"/>
                                            </p:txEl>
                                          </p:spTgt>
                                        </p:tgtEl>
                                        <p:attrNameLst>
                                          <p:attrName>style.visibility</p:attrName>
                                        </p:attrNameLst>
                                      </p:cBhvr>
                                      <p:to>
                                        <p:strVal val="visible"/>
                                      </p:to>
                                    </p:set>
                                    <p:animEffect transition="in" filter="fade">
                                      <p:cBhvr>
                                        <p:cTn id="16" dur="500"/>
                                        <p:tgtEl>
                                          <p:spTgt spid="3">
                                            <p:txEl>
                                              <p:pRg st="4" end="4"/>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Effect transition="in" filter="fade">
                                      <p:cBhvr>
                                        <p:cTn id="19" dur="500"/>
                                        <p:tgtEl>
                                          <p:spTgt spid="3">
                                            <p:txEl>
                                              <p:pRg st="5" end="5"/>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4"/>
                                        </p:tgtEl>
                                        <p:attrNameLst>
                                          <p:attrName>style.visibility</p:attrName>
                                        </p:attrNameLst>
                                      </p:cBhvr>
                                      <p:to>
                                        <p:strVal val="visible"/>
                                      </p:to>
                                    </p:set>
                                    <p:animEffect transition="in" filter="fade">
                                      <p:cBhvr>
                                        <p:cTn id="24"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 </a:t>
            </a:r>
            <a:r>
              <a:rPr lang="en-US" dirty="0" smtClean="0"/>
              <a:t>2, </a:t>
            </a:r>
            <a:r>
              <a:rPr lang="en-US" dirty="0" smtClean="0"/>
              <a:t>Scene </a:t>
            </a:r>
            <a:r>
              <a:rPr lang="en-US" dirty="0" smtClean="0"/>
              <a:t>1</a:t>
            </a:r>
            <a:endParaRPr lang="en-US" dirty="0"/>
          </a:p>
        </p:txBody>
      </p:sp>
      <p:sp>
        <p:nvSpPr>
          <p:cNvPr id="3" name="Content Placeholder 2"/>
          <p:cNvSpPr>
            <a:spLocks noGrp="1"/>
          </p:cNvSpPr>
          <p:nvPr>
            <p:ph idx="1"/>
          </p:nvPr>
        </p:nvSpPr>
        <p:spPr/>
        <p:txBody>
          <a:bodyPr/>
          <a:lstStyle/>
          <a:p>
            <a:r>
              <a:rPr lang="en-US" sz="3000" dirty="0" smtClean="0"/>
              <a:t>Brutus anxiously ponders joining the conspiracy against Caesar.  When he is brought one of the unsigned letters that Cassius has had left for him to find, Brutus decides to act.  Visited by the conspirators, he agrees to join them but rejects their plan to kill Mark Antony as well as Caesar.  When the other conspirators have left, Portia, Brutus’ wife, begs of him an explanation for his sudden change of mood, which Brutus promises to give her.  Brutus, joined by Caius </a:t>
            </a:r>
            <a:r>
              <a:rPr lang="en-US" sz="3000" dirty="0" err="1" smtClean="0"/>
              <a:t>Ligarius</a:t>
            </a:r>
            <a:r>
              <a:rPr lang="en-US" sz="3000" dirty="0" smtClean="0"/>
              <a:t>, departs for Caesar’s.</a:t>
            </a:r>
            <a:endParaRPr lang="en-US" sz="3000" dirty="0"/>
          </a:p>
        </p:txBody>
      </p:sp>
    </p:spTree>
    <p:extLst>
      <p:ext uri="{BB962C8B-B14F-4D97-AF65-F5344CB8AC3E}">
        <p14:creationId xmlns:p14="http://schemas.microsoft.com/office/powerpoint/2010/main" val="43667808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76200"/>
            <a:ext cx="7772400" cy="1143000"/>
          </a:xfrm>
        </p:spPr>
        <p:txBody>
          <a:bodyPr/>
          <a:lstStyle/>
          <a:p>
            <a:r>
              <a:rPr lang="en-US" dirty="0" smtClean="0"/>
              <a:t>Act 1, Scene 2</a:t>
            </a:r>
            <a:endParaRPr lang="en-US" dirty="0"/>
          </a:p>
        </p:txBody>
      </p:sp>
      <p:sp>
        <p:nvSpPr>
          <p:cNvPr id="3" name="Content Placeholder 2"/>
          <p:cNvSpPr>
            <a:spLocks noGrp="1"/>
          </p:cNvSpPr>
          <p:nvPr>
            <p:ph idx="1"/>
          </p:nvPr>
        </p:nvSpPr>
        <p:spPr>
          <a:xfrm>
            <a:off x="1066800" y="838200"/>
            <a:ext cx="7772400" cy="4114800"/>
          </a:xfrm>
        </p:spPr>
        <p:txBody>
          <a:bodyPr/>
          <a:lstStyle/>
          <a:p>
            <a:r>
              <a:rPr lang="en-US" dirty="0" smtClean="0"/>
              <a:t>It is now the fifteenth of March.  </a:t>
            </a:r>
            <a:r>
              <a:rPr lang="en-US" dirty="0" err="1" smtClean="0"/>
              <a:t>Calphurnia</a:t>
            </a:r>
            <a:r>
              <a:rPr lang="en-US" dirty="0" smtClean="0"/>
              <a:t>, Caesar’s wife, persuades him to stay home because she fears for his safety.  Decius Brutus, arriving to accompany Caesar to the Capitol, convinces him that the senators plan to crown Caesar that day but that they may never renew their offer should they suspect he is afraid.  Caesar changes his mind and decides to go.  He is joined by Brutus and the rest of the conspirators, as well as by Mark Antony.</a:t>
            </a:r>
            <a:endParaRPr lang="en-US" dirty="0"/>
          </a:p>
        </p:txBody>
      </p:sp>
    </p:spTree>
    <p:extLst>
      <p:ext uri="{BB962C8B-B14F-4D97-AF65-F5344CB8AC3E}">
        <p14:creationId xmlns:p14="http://schemas.microsoft.com/office/powerpoint/2010/main" val="189102619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 1, Scene 3</a:t>
            </a:r>
            <a:endParaRPr lang="en-US" dirty="0"/>
          </a:p>
        </p:txBody>
      </p:sp>
      <p:sp>
        <p:nvSpPr>
          <p:cNvPr id="3" name="Content Placeholder 2"/>
          <p:cNvSpPr>
            <a:spLocks noGrp="1"/>
          </p:cNvSpPr>
          <p:nvPr>
            <p:ph idx="1"/>
          </p:nvPr>
        </p:nvSpPr>
        <p:spPr>
          <a:xfrm>
            <a:off x="1066800" y="914400"/>
            <a:ext cx="7772400" cy="5105400"/>
          </a:xfrm>
        </p:spPr>
        <p:txBody>
          <a:bodyPr/>
          <a:lstStyle/>
          <a:p>
            <a:r>
              <a:rPr lang="en-US" dirty="0" err="1" smtClean="0"/>
              <a:t>Artemidorus</a:t>
            </a:r>
            <a:r>
              <a:rPr lang="en-US" dirty="0" smtClean="0"/>
              <a:t> waits in the street for Caesar in order to give him a letter warning him of the conspiracy against him.</a:t>
            </a:r>
            <a:endParaRPr lang="en-US" dirty="0"/>
          </a:p>
        </p:txBody>
      </p:sp>
    </p:spTree>
    <p:extLst>
      <p:ext uri="{BB962C8B-B14F-4D97-AF65-F5344CB8AC3E}">
        <p14:creationId xmlns:p14="http://schemas.microsoft.com/office/powerpoint/2010/main" val="188616399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 1, Scene </a:t>
            </a:r>
            <a:r>
              <a:rPr lang="en-US" dirty="0" smtClean="0"/>
              <a:t>4</a:t>
            </a:r>
            <a:endParaRPr lang="en-US" dirty="0"/>
          </a:p>
        </p:txBody>
      </p:sp>
      <p:sp>
        <p:nvSpPr>
          <p:cNvPr id="3" name="Content Placeholder 2"/>
          <p:cNvSpPr>
            <a:spLocks noGrp="1"/>
          </p:cNvSpPr>
          <p:nvPr>
            <p:ph idx="1"/>
          </p:nvPr>
        </p:nvSpPr>
        <p:spPr>
          <a:xfrm>
            <a:off x="1066800" y="914400"/>
            <a:ext cx="7772400" cy="5105400"/>
          </a:xfrm>
        </p:spPr>
        <p:txBody>
          <a:bodyPr/>
          <a:lstStyle/>
          <a:p>
            <a:r>
              <a:rPr lang="en-US" dirty="0" smtClean="0"/>
              <a:t>Portia, who know has been told of the conspirators’ plan to kill Caesar, waits anxiously for news of their success.  She meets the Soothsayer, who still fears for Caesar and wants to warn him.</a:t>
            </a:r>
            <a:endParaRPr lang="en-US" dirty="0"/>
          </a:p>
        </p:txBody>
      </p:sp>
    </p:spTree>
    <p:extLst>
      <p:ext uri="{BB962C8B-B14F-4D97-AF65-F5344CB8AC3E}">
        <p14:creationId xmlns:p14="http://schemas.microsoft.com/office/powerpoint/2010/main" val="94336365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228600"/>
            <a:ext cx="7772400" cy="1143000"/>
          </a:xfrm>
        </p:spPr>
        <p:txBody>
          <a:bodyPr/>
          <a:lstStyle/>
          <a:p>
            <a:r>
              <a:rPr lang="en-US" dirty="0" smtClean="0"/>
              <a:t>Brutus’ speech </a:t>
            </a:r>
            <a:br>
              <a:rPr lang="en-US" dirty="0" smtClean="0"/>
            </a:br>
            <a:r>
              <a:rPr lang="en-US" dirty="0" smtClean="0"/>
              <a:t>“It must be by his death…”</a:t>
            </a:r>
            <a:endParaRPr lang="en-US" dirty="0"/>
          </a:p>
        </p:txBody>
      </p:sp>
      <p:sp>
        <p:nvSpPr>
          <p:cNvPr id="3" name="Content Placeholder 2"/>
          <p:cNvSpPr>
            <a:spLocks noGrp="1"/>
          </p:cNvSpPr>
          <p:nvPr>
            <p:ph idx="1"/>
          </p:nvPr>
        </p:nvSpPr>
        <p:spPr>
          <a:xfrm>
            <a:off x="1066800" y="1371600"/>
            <a:ext cx="7772400" cy="5105400"/>
          </a:xfrm>
        </p:spPr>
        <p:txBody>
          <a:bodyPr/>
          <a:lstStyle/>
          <a:p>
            <a:r>
              <a:rPr lang="en-US" sz="2900" dirty="0" smtClean="0"/>
              <a:t>“</a:t>
            </a:r>
            <a:r>
              <a:rPr lang="en-US" sz="2900" dirty="0" smtClean="0"/>
              <a:t>What two things does Brutus compare Caesar to when consider his character?</a:t>
            </a:r>
          </a:p>
          <a:p>
            <a:r>
              <a:rPr lang="en-US" sz="2900" dirty="0" smtClean="0"/>
              <a:t>In your opinion, which </a:t>
            </a:r>
            <a:r>
              <a:rPr lang="en-US" sz="2900" dirty="0" smtClean="0"/>
              <a:t>one of those </a:t>
            </a:r>
            <a:r>
              <a:rPr lang="en-US" sz="2900" dirty="0" smtClean="0"/>
              <a:t>do Caesar’s actions so far in the play most closely resemble?  (Cite specific actions/lines).</a:t>
            </a:r>
          </a:p>
          <a:p>
            <a:r>
              <a:rPr lang="en-US" sz="2900" dirty="0" smtClean="0"/>
              <a:t>Assess Brutus’ logic.  Does he reach a rational decision?  If so, how/why?  If not, what errors in logic does he commit</a:t>
            </a:r>
            <a:r>
              <a:rPr lang="en-US" sz="2900" dirty="0" smtClean="0"/>
              <a:t>?</a:t>
            </a:r>
          </a:p>
        </p:txBody>
      </p:sp>
    </p:spTree>
    <p:extLst>
      <p:ext uri="{BB962C8B-B14F-4D97-AF65-F5344CB8AC3E}">
        <p14:creationId xmlns:p14="http://schemas.microsoft.com/office/powerpoint/2010/main" val="2531630568"/>
      </p:ext>
    </p:extLst>
  </p:cSld>
  <p:clrMapOvr>
    <a:masterClrMapping/>
  </p:clrMapOvr>
  <p:timing>
    <p:tnLst>
      <p:par>
        <p:cTn id="1" dur="indefinite" restart="never" nodeType="tmRoot"/>
      </p:par>
    </p:tnLst>
  </p:timing>
</p:sld>
</file>

<file path=ppt/theme/theme1.xml><?xml version="1.0" encoding="utf-8"?>
<a:theme xmlns:a="http://schemas.openxmlformats.org/drawingml/2006/main" name="TS001069017">
  <a:themeElements>
    <a:clrScheme name="Office Theme 2">
      <a:dk1>
        <a:srgbClr val="000000"/>
      </a:dk1>
      <a:lt1>
        <a:srgbClr val="FFFFFF"/>
      </a:lt1>
      <a:dk2>
        <a:srgbClr val="482400"/>
      </a:dk2>
      <a:lt2>
        <a:srgbClr val="808080"/>
      </a:lt2>
      <a:accent1>
        <a:srgbClr val="DFD6C3"/>
      </a:accent1>
      <a:accent2>
        <a:srgbClr val="D69B80"/>
      </a:accent2>
      <a:accent3>
        <a:srgbClr val="FFFFFF"/>
      </a:accent3>
      <a:accent4>
        <a:srgbClr val="000000"/>
      </a:accent4>
      <a:accent5>
        <a:srgbClr val="ECE8DE"/>
      </a:accent5>
      <a:accent6>
        <a:srgbClr val="C28C73"/>
      </a:accent6>
      <a:hlink>
        <a:srgbClr val="CAA966"/>
      </a:hlink>
      <a:folHlink>
        <a:srgbClr val="969696"/>
      </a:folHlink>
    </a:clrScheme>
    <a:fontScheme name="Office Them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A7947B"/>
        </a:lt1>
        <a:dk2>
          <a:srgbClr val="FFFFFF"/>
        </a:dk2>
        <a:lt2>
          <a:srgbClr val="808080"/>
        </a:lt2>
        <a:accent1>
          <a:srgbClr val="DFD6C3"/>
        </a:accent1>
        <a:accent2>
          <a:srgbClr val="D69B80"/>
        </a:accent2>
        <a:accent3>
          <a:srgbClr val="D0C8BF"/>
        </a:accent3>
        <a:accent4>
          <a:srgbClr val="000000"/>
        </a:accent4>
        <a:accent5>
          <a:srgbClr val="ECE8DE"/>
        </a:accent5>
        <a:accent6>
          <a:srgbClr val="C28C73"/>
        </a:accent6>
        <a:hlink>
          <a:srgbClr val="CAA966"/>
        </a:hlink>
        <a:folHlink>
          <a:srgbClr val="FFFFCC"/>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482400"/>
        </a:dk2>
        <a:lt2>
          <a:srgbClr val="808080"/>
        </a:lt2>
        <a:accent1>
          <a:srgbClr val="DFD6C3"/>
        </a:accent1>
        <a:accent2>
          <a:srgbClr val="D69B80"/>
        </a:accent2>
        <a:accent3>
          <a:srgbClr val="FFFFFF"/>
        </a:accent3>
        <a:accent4>
          <a:srgbClr val="000000"/>
        </a:accent4>
        <a:accent5>
          <a:srgbClr val="ECE8DE"/>
        </a:accent5>
        <a:accent6>
          <a:srgbClr val="C28C73"/>
        </a:accent6>
        <a:hlink>
          <a:srgbClr val="CAA966"/>
        </a:hlink>
        <a:folHlink>
          <a:srgbClr val="969696"/>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333333"/>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9D7643"/>
        </a:lt1>
        <a:dk2>
          <a:srgbClr val="FFFFFF"/>
        </a:dk2>
        <a:lt2>
          <a:srgbClr val="554025"/>
        </a:lt2>
        <a:accent1>
          <a:srgbClr val="CAA966"/>
        </a:accent1>
        <a:accent2>
          <a:srgbClr val="C25422"/>
        </a:accent2>
        <a:accent3>
          <a:srgbClr val="CCBDB0"/>
        </a:accent3>
        <a:accent4>
          <a:srgbClr val="000000"/>
        </a:accent4>
        <a:accent5>
          <a:srgbClr val="E1D1B8"/>
        </a:accent5>
        <a:accent6>
          <a:srgbClr val="B04B1E"/>
        </a:accent6>
        <a:hlink>
          <a:srgbClr val="8488AC"/>
        </a:hlink>
        <a:folHlink>
          <a:srgbClr val="FFFFCC"/>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TS001069017</Template>
  <TotalTime>2967</TotalTime>
  <Words>777</Words>
  <Application>Microsoft Office PowerPoint</Application>
  <PresentationFormat>On-screen Show (4:3)</PresentationFormat>
  <Paragraphs>65</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TS001069017</vt:lpstr>
      <vt:lpstr>Julius Caesar</vt:lpstr>
      <vt:lpstr>Let’s Recap…Iambic Pentameter</vt:lpstr>
      <vt:lpstr>Let’s Recap…Iambic Pentameter</vt:lpstr>
      <vt:lpstr>Let’s Recap…Order of Words</vt:lpstr>
      <vt:lpstr>Act 2, Scene 1</vt:lpstr>
      <vt:lpstr>Act 1, Scene 2</vt:lpstr>
      <vt:lpstr>Act 1, Scene 3</vt:lpstr>
      <vt:lpstr>Act 1, Scene 4</vt:lpstr>
      <vt:lpstr>Brutus’ speech  “It must be by his death…”</vt:lpstr>
      <vt:lpstr>Brutus’ speech  “It must be by his death…”</vt:lpstr>
      <vt:lpstr>Let’s Ponder….</vt:lpstr>
      <vt:lpstr>Act III</vt:lpstr>
      <vt:lpstr>Speaking of the Socratic Seminar…</vt:lpstr>
      <vt:lpstr>Need Some Reading Guidance?</vt:lpstr>
      <vt:lpstr>Homework</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Kat</dc:creator>
  <cp:lastModifiedBy>Kat</cp:lastModifiedBy>
  <cp:revision>50</cp:revision>
  <dcterms:created xsi:type="dcterms:W3CDTF">2013-01-07T18:30:44Z</dcterms:created>
  <dcterms:modified xsi:type="dcterms:W3CDTF">2013-01-10T03:42:21Z</dcterms:modified>
</cp:coreProperties>
</file>