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65" r:id="rId4"/>
    <p:sldId id="278" r:id="rId5"/>
    <p:sldId id="280" r:id="rId6"/>
    <p:sldId id="263" r:id="rId7"/>
    <p:sldId id="279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solidFill>
            <a:schemeClr val="bg1"/>
          </a:solidFill>
          <a:ln w="76200" cmpd="tri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>
            <a:lvl1pPr algn="ctr">
              <a:defRPr>
                <a:latin typeface="Old English Text MT" pitchFamily="66" charset="0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Tx/>
              <a:buNone/>
              <a:defRPr>
                <a:latin typeface="Tempus Sans ITC" pitchFamily="82" charset="0"/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  <p:grpSp>
        <p:nvGrpSpPr>
          <p:cNvPr id="23564" name="Group 12"/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23554" name="Picture 2" descr="Expban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561" name="Picture 9" descr="EXPHORS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81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14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>
            <a:lvl1pPr>
              <a:defRPr sz="3500">
                <a:latin typeface="Lithos Pro Regular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772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81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89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64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09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17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48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20617-A24A-4454-B5CB-A15C9A1059CF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2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8" name="Group 10"/>
          <p:cNvGrpSpPr>
            <a:grpSpLocks/>
          </p:cNvGrpSpPr>
          <p:nvPr/>
        </p:nvGrpSpPr>
        <p:grpSpPr bwMode="auto">
          <a:xfrm>
            <a:off x="0" y="0"/>
            <a:ext cx="8915400" cy="6858000"/>
            <a:chOff x="0" y="0"/>
            <a:chExt cx="5616" cy="4320"/>
          </a:xfrm>
        </p:grpSpPr>
        <p:pic>
          <p:nvPicPr>
            <p:cNvPr id="22530" name="Picture 2" descr="Expbanna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531" name="Rectangle 3"/>
            <p:cNvSpPr>
              <a:spLocks noChangeArrowheads="1"/>
            </p:cNvSpPr>
            <p:nvPr/>
          </p:nvSpPr>
          <p:spPr bwMode="grayWhite">
            <a:xfrm>
              <a:off x="576" y="144"/>
              <a:ext cx="5040" cy="3888"/>
            </a:xfrm>
            <a:prstGeom prst="rect">
              <a:avLst/>
            </a:prstGeom>
            <a:solidFill>
              <a:schemeClr val="bg1"/>
            </a:solidFill>
            <a:ln w="76200" cmpd="tri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51020617-A24A-4454-B5CB-A15C9A1059CF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EF700C04-C128-42AC-A902-3B43A3281A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Old English Text MT" pitchFamily="66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Julius Caesar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Act </a:t>
            </a:r>
            <a:r>
              <a:rPr lang="en-US" dirty="0" smtClean="0"/>
              <a:t>III</a:t>
            </a:r>
            <a:r>
              <a:rPr lang="en-US" dirty="0" smtClean="0"/>
              <a:t>, </a:t>
            </a:r>
            <a:r>
              <a:rPr lang="en-US" dirty="0" smtClean="0"/>
              <a:t>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83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et’s Recap…Iambic </a:t>
            </a:r>
            <a:r>
              <a:rPr lang="en-US" dirty="0"/>
              <a:t>P</a:t>
            </a:r>
            <a:r>
              <a:rPr lang="en-US" dirty="0" smtClean="0"/>
              <a:t>entameter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838200"/>
            <a:ext cx="77724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2100" dirty="0" smtClean="0"/>
              <a:t>Here is your first task…You have 5 minutes. In </a:t>
            </a:r>
            <a:r>
              <a:rPr lang="en-US" sz="2100" dirty="0"/>
              <a:t>your table </a:t>
            </a:r>
            <a:r>
              <a:rPr lang="en-US" sz="2100" dirty="0" smtClean="0"/>
              <a:t>groups…</a:t>
            </a:r>
            <a:br>
              <a:rPr lang="en-US" sz="2100" dirty="0" smtClean="0"/>
            </a:br>
            <a:endParaRPr lang="en-US" sz="2100" dirty="0" smtClean="0"/>
          </a:p>
          <a:p>
            <a:r>
              <a:rPr lang="en-US" sz="2400" dirty="0" smtClean="0"/>
              <a:t>Find (1) line that is in iambic pentameter.  Be sure you can identify why it is iambic pentameter.</a:t>
            </a:r>
          </a:p>
          <a:p>
            <a:r>
              <a:rPr lang="en-US" sz="2500" dirty="0" smtClean="0"/>
              <a:t>Find (1) line that is not iambic pentameter.  Be sure you can explain why it is not iambic pentameter.</a:t>
            </a:r>
            <a:endParaRPr lang="en-US" sz="2800" dirty="0"/>
          </a:p>
          <a:p>
            <a:r>
              <a:rPr lang="en-US" sz="2500" dirty="0" smtClean="0"/>
              <a:t>Choose a Scribe to come to the board and write one of the lines without identifying if it is in iambic pentameter or not.  </a:t>
            </a:r>
          </a:p>
          <a:p>
            <a:r>
              <a:rPr lang="en-US" sz="2500" dirty="0" smtClean="0"/>
              <a:t>Then, choose an Orator to speak on behalf of the group.  </a:t>
            </a:r>
            <a:r>
              <a:rPr lang="en-US" sz="2500" dirty="0" smtClean="0"/>
              <a:t>As a class, you will come to a consensus about each line and then the group’s orator will reveal if the class is right or wrong and why it either is or is not iambic pentameter.</a:t>
            </a: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175833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</a:t>
            </a:r>
            <a:r>
              <a:rPr lang="en-US" dirty="0" smtClean="0"/>
              <a:t>3, </a:t>
            </a:r>
            <a:r>
              <a:rPr lang="en-US" dirty="0" smtClean="0"/>
              <a:t>Scene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Your turn to summarize!</a:t>
            </a:r>
          </a:p>
          <a:p>
            <a:r>
              <a:rPr lang="en-US" sz="3000" dirty="0" smtClean="0"/>
              <a:t>There are 3 scenes in Act 3.</a:t>
            </a:r>
          </a:p>
          <a:p>
            <a:pPr lvl="1"/>
            <a:r>
              <a:rPr lang="en-US" sz="2600" dirty="0" smtClean="0"/>
              <a:t>Each scene will be summarized by two different table groups.  </a:t>
            </a:r>
          </a:p>
          <a:p>
            <a:pPr lvl="1"/>
            <a:r>
              <a:rPr lang="en-US" sz="2600" dirty="0" smtClean="0"/>
              <a:t>One group will summarize all of Act 3</a:t>
            </a:r>
            <a:endParaRPr lang="en-US" sz="2600" dirty="0"/>
          </a:p>
          <a:p>
            <a:pPr lvl="1"/>
            <a:r>
              <a:rPr lang="en-US" sz="2600" dirty="0" smtClean="0"/>
              <a:t>Each table will share their summary with the class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3667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772400" cy="5105400"/>
          </a:xfrm>
        </p:spPr>
        <p:txBody>
          <a:bodyPr/>
          <a:lstStyle/>
          <a:p>
            <a:r>
              <a:rPr lang="en-US" dirty="0"/>
              <a:t>The death of Caesar, 3:1:1-85</a:t>
            </a:r>
          </a:p>
          <a:p>
            <a:r>
              <a:rPr lang="en-US" dirty="0"/>
              <a:t>Brutus funeral oratory 3:2:14-36</a:t>
            </a:r>
          </a:p>
          <a:p>
            <a:r>
              <a:rPr lang="en-US" dirty="0"/>
              <a:t>Antony funeral oratory 3:2:82-117</a:t>
            </a:r>
          </a:p>
          <a:p>
            <a:endParaRPr lang="en-US" dirty="0" smtClean="0"/>
          </a:p>
          <a:p>
            <a:r>
              <a:rPr lang="en-US" dirty="0" smtClean="0"/>
              <a:t>Does anyone have any comprehension-related questions?</a:t>
            </a:r>
          </a:p>
          <a:p>
            <a:r>
              <a:rPr lang="en-US" dirty="0" smtClean="0"/>
              <a:t>Need an explanation of a term or phrase?</a:t>
            </a:r>
          </a:p>
          <a:p>
            <a:r>
              <a:rPr lang="en-US" dirty="0" smtClean="0"/>
              <a:t>*Caveat! Before I’ll explore the question with you, at least one other person needs to try to answer it first!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166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PowerPoint Presentations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interested, I have created a </a:t>
            </a:r>
            <a:r>
              <a:rPr lang="en-US" dirty="0" err="1" smtClean="0"/>
              <a:t>Weebly</a:t>
            </a:r>
            <a:r>
              <a:rPr lang="en-US" dirty="0" smtClean="0"/>
              <a:t> site in which I’ll be posting my PowerPoint presentations, any relevant additional materials, and other resources as for you.</a:t>
            </a:r>
          </a:p>
          <a:p>
            <a:endParaRPr lang="en-US" dirty="0"/>
          </a:p>
          <a:p>
            <a:r>
              <a:rPr lang="en-US" dirty="0" smtClean="0"/>
              <a:t>http://msdavisedu.weebly.com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76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772400" cy="1143000"/>
          </a:xfrm>
        </p:spPr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848600" cy="5562600"/>
          </a:xfrm>
        </p:spPr>
        <p:txBody>
          <a:bodyPr/>
          <a:lstStyle/>
          <a:p>
            <a:r>
              <a:rPr lang="en-US" dirty="0" smtClean="0"/>
              <a:t>Finish Act </a:t>
            </a:r>
            <a:r>
              <a:rPr lang="en-US" dirty="0" smtClean="0"/>
              <a:t>IV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Monday: </a:t>
            </a:r>
            <a:br>
              <a:rPr lang="en-US" dirty="0" smtClean="0"/>
            </a:br>
            <a:r>
              <a:rPr lang="en-US" dirty="0" smtClean="0"/>
              <a:t>PORTFOLIOS ARE DUE! </a:t>
            </a:r>
            <a:br>
              <a:rPr lang="en-US" dirty="0" smtClean="0"/>
            </a:br>
            <a:r>
              <a:rPr lang="en-US" dirty="0" smtClean="0"/>
              <a:t>Grammar quiz</a:t>
            </a:r>
            <a:endParaRPr lang="en-US" dirty="0"/>
          </a:p>
          <a:p>
            <a:r>
              <a:rPr lang="en-US" dirty="0" smtClean="0"/>
              <a:t>We </a:t>
            </a:r>
            <a:r>
              <a:rPr lang="en-US" dirty="0" smtClean="0"/>
              <a:t>will also </a:t>
            </a:r>
            <a:r>
              <a:rPr lang="en-US" dirty="0" smtClean="0"/>
              <a:t>review Act IV, and if there’s time, we’ll start Act V.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Tuesday: Socratic Seminar of </a:t>
            </a:r>
            <a:r>
              <a:rPr lang="en-US" i="1" dirty="0" smtClean="0"/>
              <a:t>Julius Caesar</a:t>
            </a:r>
            <a:r>
              <a:rPr lang="en-US" dirty="0" smtClean="0"/>
              <a:t>, with a focus on the funeral oratories.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047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Speaking of the Socratic Seminar…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772400" cy="5105400"/>
          </a:xfrm>
        </p:spPr>
        <p:txBody>
          <a:bodyPr/>
          <a:lstStyle/>
          <a:p>
            <a:r>
              <a:rPr lang="en-US" dirty="0" smtClean="0"/>
              <a:t>Socratic Seminars function best with a specific goal – specific lines to analyze.</a:t>
            </a:r>
          </a:p>
          <a:p>
            <a:r>
              <a:rPr lang="en-US" dirty="0" smtClean="0"/>
              <a:t>I want you to focus on the oratories</a:t>
            </a:r>
            <a:r>
              <a:rPr lang="en-US" dirty="0"/>
              <a:t>;</a:t>
            </a:r>
            <a:r>
              <a:rPr lang="en-US" dirty="0" smtClean="0"/>
              <a:t> however, I don’t want you to “put on blinders” and ignore the rest of the play.</a:t>
            </a:r>
          </a:p>
          <a:p>
            <a:r>
              <a:rPr lang="en-US" dirty="0" smtClean="0"/>
              <a:t>Take the whole play into account as you analyze the oratories.  Motivations, why, arguments, etc.  Really think beyond their words.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74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Some Reading Guidance?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Think about the main character’s tone of voice.  It’ll help you identify quotes easier on the test.</a:t>
            </a:r>
            <a:br>
              <a:rPr lang="en-US" sz="3000" dirty="0" smtClean="0"/>
            </a:br>
            <a:endParaRPr lang="en-US" sz="3000" dirty="0" smtClean="0"/>
          </a:p>
          <a:p>
            <a:r>
              <a:rPr lang="en-US" sz="3000" dirty="0" smtClean="0"/>
              <a:t>If it sounds familiar, it’s probably a famous line.  Take note of who speaks it.</a:t>
            </a:r>
            <a:br>
              <a:rPr lang="en-US" sz="3000" dirty="0" smtClean="0"/>
            </a:br>
            <a:endParaRPr lang="en-US" sz="3000" dirty="0" smtClean="0"/>
          </a:p>
          <a:p>
            <a:r>
              <a:rPr lang="en-US" sz="3000" dirty="0" smtClean="0"/>
              <a:t>Think about all the arguments you read in </a:t>
            </a:r>
            <a:r>
              <a:rPr lang="en-US" sz="3000" i="1" dirty="0" smtClean="0"/>
              <a:t>Julius Caesar</a:t>
            </a:r>
            <a:r>
              <a:rPr lang="en-US" sz="3000" dirty="0" smtClean="0"/>
              <a:t>.  We don’t have time to discuss them all, but that doesn’t mean they aren’t important.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6955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01069017">
  <a:themeElements>
    <a:clrScheme name="Office Theme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CAA966"/>
      </a:hlink>
      <a:folHlink>
        <a:srgbClr val="969696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A7947B"/>
        </a:lt1>
        <a:dk2>
          <a:srgbClr val="FFFFFF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CAA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CAA966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C25422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B04B1E"/>
        </a:accent6>
        <a:hlink>
          <a:srgbClr val="8488A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TS001069017</Template>
  <TotalTime>5396</TotalTime>
  <Words>267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TS001069017</vt:lpstr>
      <vt:lpstr>Julius Caesar</vt:lpstr>
      <vt:lpstr>Let’s Recap…Iambic Pentameter</vt:lpstr>
      <vt:lpstr>Act 3, Scene 1</vt:lpstr>
      <vt:lpstr>Act III</vt:lpstr>
      <vt:lpstr>PowerPoint Presentations </vt:lpstr>
      <vt:lpstr>Homework</vt:lpstr>
      <vt:lpstr>Speaking of the Socratic Seminar…</vt:lpstr>
      <vt:lpstr>Need Some Reading Guidance?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</dc:creator>
  <cp:lastModifiedBy>Kat Davis</cp:lastModifiedBy>
  <cp:revision>65</cp:revision>
  <dcterms:created xsi:type="dcterms:W3CDTF">2013-01-07T18:30:44Z</dcterms:created>
  <dcterms:modified xsi:type="dcterms:W3CDTF">2013-01-11T20:56:18Z</dcterms:modified>
</cp:coreProperties>
</file>