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80" r:id="rId4"/>
    <p:sldId id="274" r:id="rId5"/>
    <p:sldId id="263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>
                <a:latin typeface="Old English Text MT" pitchFamily="66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>
                <a:latin typeface="Tempus Sans ITC" pitchFamily="82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3554" name="Picture 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>
            <a:lvl1pPr>
              <a:defRPr sz="3500">
                <a:latin typeface="Lithos Pro Regular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1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6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2530" name="Picture 2" descr="Expbann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51020617-A24A-4454-B5CB-A15C9A1059CF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Old English Text MT" pitchFamily="66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 </a:t>
            </a:r>
            <a:r>
              <a:rPr lang="en-US" dirty="0" smtClean="0"/>
              <a:t>IV,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http://msdavisedu.weebly.com</a:t>
            </a:r>
          </a:p>
          <a:p>
            <a:pPr lvl="1"/>
            <a:r>
              <a:rPr lang="en-US" sz="2600" dirty="0" smtClean="0"/>
              <a:t>All </a:t>
            </a:r>
            <a:r>
              <a:rPr lang="en-US" sz="2600" dirty="0" err="1" smtClean="0"/>
              <a:t>PowerPoints</a:t>
            </a:r>
            <a:endParaRPr lang="en-US" sz="2600" dirty="0" smtClean="0"/>
          </a:p>
          <a:p>
            <a:pPr lvl="1"/>
            <a:r>
              <a:rPr lang="en-US" sz="2600" i="1" dirty="0" smtClean="0"/>
              <a:t>Julius Caesar </a:t>
            </a:r>
            <a:r>
              <a:rPr lang="en-US" sz="2600" dirty="0" smtClean="0"/>
              <a:t>study guide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366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410200"/>
          </a:xfrm>
        </p:spPr>
        <p:txBody>
          <a:bodyPr/>
          <a:lstStyle/>
          <a:p>
            <a:r>
              <a:rPr lang="en-US" sz="2600" dirty="0" smtClean="0"/>
              <a:t>So now Caesar is dead.  All is well in Rome?  Nope.  There are m</a:t>
            </a:r>
            <a:r>
              <a:rPr lang="en-US" sz="2600" dirty="0" smtClean="0"/>
              <a:t>ore arguments and a suicide (Portia –swallowed fire)</a:t>
            </a:r>
          </a:p>
          <a:p>
            <a:endParaRPr lang="en-US" sz="2600" dirty="0" smtClean="0"/>
          </a:p>
          <a:p>
            <a:r>
              <a:rPr lang="en-US" sz="2600" dirty="0" smtClean="0"/>
              <a:t>Antony &amp; </a:t>
            </a:r>
            <a:r>
              <a:rPr lang="en-US" sz="2600" dirty="0" err="1" smtClean="0"/>
              <a:t>Octavius</a:t>
            </a:r>
            <a:r>
              <a:rPr lang="en-US" sz="2600" dirty="0" smtClean="0"/>
              <a:t> </a:t>
            </a:r>
          </a:p>
          <a:p>
            <a:pPr lvl="1"/>
            <a:r>
              <a:rPr lang="en-US" sz="2200" dirty="0" smtClean="0"/>
              <a:t>What do they disagree over?  What is the significance of this disagreement?</a:t>
            </a:r>
          </a:p>
          <a:p>
            <a:pPr lvl="1"/>
            <a:r>
              <a:rPr lang="en-US" sz="2200" dirty="0" err="1" smtClean="0"/>
              <a:t>Octavius</a:t>
            </a:r>
            <a:r>
              <a:rPr lang="en-US" sz="2200" dirty="0" smtClean="0"/>
              <a:t> calls whom a “tried and valiant solider”?  Antony counters by arguing who else is a “tried and valiant solider”?</a:t>
            </a:r>
          </a:p>
          <a:p>
            <a:r>
              <a:rPr lang="en-US" sz="2600" dirty="0" smtClean="0"/>
              <a:t>Brutus and Cassius (full-out argument)</a:t>
            </a:r>
          </a:p>
          <a:p>
            <a:pPr lvl="1"/>
            <a:r>
              <a:rPr lang="en-US" sz="2200" dirty="0" smtClean="0"/>
              <a:t>What are they arguing about?  What is the significance of this disagreement?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997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Some Reading Guidance?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077200" cy="5181600"/>
          </a:xfrm>
        </p:spPr>
        <p:txBody>
          <a:bodyPr numCol="2"/>
          <a:lstStyle/>
          <a:p>
            <a:r>
              <a:rPr lang="en-US" sz="2800" dirty="0" smtClean="0"/>
              <a:t>If </a:t>
            </a:r>
            <a:r>
              <a:rPr lang="en-US" sz="2800" dirty="0" smtClean="0"/>
              <a:t>it sounds familiar, it’s probably a famous line.  Take note of who speaks it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Examine characters’ </a:t>
            </a:r>
            <a:r>
              <a:rPr lang="en-US" sz="2800" b="1" dirty="0"/>
              <a:t>tone</a:t>
            </a:r>
            <a:r>
              <a:rPr lang="en-US" sz="2800" dirty="0"/>
              <a:t> of </a:t>
            </a:r>
            <a:r>
              <a:rPr lang="en-US" sz="2800" dirty="0" smtClean="0"/>
              <a:t>voice, essential </a:t>
            </a:r>
            <a:r>
              <a:rPr lang="en-US" sz="2800" b="1" dirty="0" smtClean="0"/>
              <a:t>characteristics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b="1" dirty="0" smtClean="0"/>
              <a:t>actions</a:t>
            </a:r>
            <a:r>
              <a:rPr lang="en-US" sz="2800" dirty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Think about all the </a:t>
            </a:r>
            <a:r>
              <a:rPr lang="en-US" sz="2800" b="1" dirty="0" smtClean="0"/>
              <a:t>arguments</a:t>
            </a:r>
            <a:r>
              <a:rPr lang="en-US" sz="2800" dirty="0" smtClean="0"/>
              <a:t> you read in </a:t>
            </a:r>
            <a:r>
              <a:rPr lang="en-US" sz="2800" i="1" dirty="0" smtClean="0"/>
              <a:t>Julius </a:t>
            </a:r>
            <a:r>
              <a:rPr lang="en-US" sz="2800" i="1" dirty="0" smtClean="0"/>
              <a:t>Caesar</a:t>
            </a:r>
            <a:r>
              <a:rPr lang="en-US" sz="2800" dirty="0" smtClean="0"/>
              <a:t>.  Some concepts to review:</a:t>
            </a:r>
            <a:endParaRPr lang="en-US" sz="2800" dirty="0" smtClean="0"/>
          </a:p>
          <a:p>
            <a:pPr lvl="1"/>
            <a:r>
              <a:rPr lang="en-US" sz="2600" dirty="0"/>
              <a:t>Logical, emotional, and ethical appeal</a:t>
            </a:r>
          </a:p>
          <a:p>
            <a:pPr lvl="1"/>
            <a:r>
              <a:rPr lang="en-US" sz="2600" dirty="0"/>
              <a:t>Schemes</a:t>
            </a:r>
          </a:p>
          <a:p>
            <a:pPr lvl="1"/>
            <a:r>
              <a:rPr lang="en-US" sz="2600" dirty="0"/>
              <a:t>Parts of an argument</a:t>
            </a:r>
          </a:p>
          <a:p>
            <a:pPr lvl="1"/>
            <a:r>
              <a:rPr lang="en-US" sz="2600" dirty="0"/>
              <a:t>Figurative language</a:t>
            </a:r>
          </a:p>
          <a:p>
            <a:pPr lvl="1"/>
            <a:r>
              <a:rPr lang="en-US" sz="2600" dirty="0"/>
              <a:t>Tone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695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56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Finish Act V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Tomorrow: </a:t>
            </a:r>
            <a:r>
              <a:rPr lang="en-US" dirty="0" smtClean="0"/>
              <a:t>Socratic Seminar of </a:t>
            </a:r>
            <a:r>
              <a:rPr lang="en-US" i="1" dirty="0" smtClean="0"/>
              <a:t>Julius Caesar</a:t>
            </a:r>
            <a:r>
              <a:rPr lang="en-US" dirty="0" smtClean="0"/>
              <a:t>, with a focus on the funeral oratories.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4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Speaking of the Socratic Seminar…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924800" cy="5105400"/>
          </a:xfrm>
        </p:spPr>
        <p:txBody>
          <a:bodyPr/>
          <a:lstStyle/>
          <a:p>
            <a:r>
              <a:rPr lang="en-US" sz="2900" dirty="0" smtClean="0"/>
              <a:t>Socratic Seminars function best with a specific goal – specific lines to analyze</a:t>
            </a:r>
            <a:r>
              <a:rPr lang="en-US" sz="2900" dirty="0" smtClean="0"/>
              <a:t>.</a:t>
            </a:r>
            <a:br>
              <a:rPr lang="en-US" sz="2900" dirty="0" smtClean="0"/>
            </a:br>
            <a:endParaRPr lang="en-US" sz="2900" dirty="0" smtClean="0"/>
          </a:p>
          <a:p>
            <a:r>
              <a:rPr lang="en-US" sz="2900" dirty="0" smtClean="0"/>
              <a:t>I want you to focus on the oratories</a:t>
            </a:r>
            <a:r>
              <a:rPr lang="en-US" sz="2900" dirty="0"/>
              <a:t>;</a:t>
            </a:r>
            <a:r>
              <a:rPr lang="en-US" sz="2900" dirty="0" smtClean="0"/>
              <a:t> however, I don’t want you to “put on blinders” and ignore the rest of the play</a:t>
            </a:r>
            <a:r>
              <a:rPr lang="en-US" sz="2900" dirty="0" smtClean="0"/>
              <a:t>.</a:t>
            </a:r>
            <a:br>
              <a:rPr lang="en-US" sz="2900" dirty="0" smtClean="0"/>
            </a:br>
            <a:endParaRPr lang="en-US" sz="2900" dirty="0" smtClean="0"/>
          </a:p>
          <a:p>
            <a:r>
              <a:rPr lang="en-US" sz="2900" dirty="0" smtClean="0"/>
              <a:t>Take the whole play into account as you analyze the oratories.  Motivations, why, arguments, etc.  Really think beyond their words.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0007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17">
  <a:themeElements>
    <a:clrScheme name="Office Them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TS001069017</Template>
  <TotalTime>5554</TotalTime>
  <Words>173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TS001069017</vt:lpstr>
      <vt:lpstr>Julius Caesar</vt:lpstr>
      <vt:lpstr>Preparing for the test</vt:lpstr>
      <vt:lpstr>Act IV</vt:lpstr>
      <vt:lpstr>Need Some Reading Guidance?</vt:lpstr>
      <vt:lpstr>Homework</vt:lpstr>
      <vt:lpstr>Speaking of the Socratic Seminar…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</dc:creator>
  <cp:lastModifiedBy>Kat Davis</cp:lastModifiedBy>
  <cp:revision>74</cp:revision>
  <dcterms:created xsi:type="dcterms:W3CDTF">2013-01-07T18:30:44Z</dcterms:created>
  <dcterms:modified xsi:type="dcterms:W3CDTF">2013-01-14T02:22:28Z</dcterms:modified>
</cp:coreProperties>
</file>