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B11032-5AD6-474A-9CC8-0EDAE983CF99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6A4CFB-B344-435F-B1C4-1B4E95BFE5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zF38CTK0EH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$1000</a:t>
            </a:r>
            <a:r>
              <a:rPr lang="en-US" sz="3600" baseline="30000" dirty="0" smtClean="0"/>
              <a:t>*</a:t>
            </a:r>
            <a:endParaRPr lang="en-US" sz="36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expression by means of symbolic fictional figures and actions of truths or generalizations about human existence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“allegory”?</a:t>
            </a:r>
          </a:p>
          <a:p>
            <a:endParaRPr lang="en-US" dirty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*Invisible, non-legal tender (aka no </a:t>
            </a:r>
            <a:r>
              <a:rPr lang="en-US" sz="1500" dirty="0" err="1" smtClean="0"/>
              <a:t>dinero</a:t>
            </a:r>
            <a:r>
              <a:rPr lang="en-US" sz="1500" dirty="0" smtClean="0"/>
              <a:t> </a:t>
            </a:r>
            <a:r>
              <a:rPr lang="en-US" sz="1500" dirty="0" err="1" smtClean="0"/>
              <a:t>para</a:t>
            </a:r>
            <a:r>
              <a:rPr lang="en-US" sz="1500" dirty="0" smtClean="0"/>
              <a:t> t</a:t>
            </a:r>
            <a:r>
              <a:rPr lang="es-US" sz="1500" dirty="0" smtClean="0"/>
              <a:t>í</a:t>
            </a:r>
            <a:r>
              <a:rPr lang="en-US" sz="1500" dirty="0" smtClean="0"/>
              <a:t>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2988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$2000</a:t>
            </a:r>
            <a:r>
              <a:rPr lang="en-US" sz="3600" baseline="30000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an obscure senator from Wisconsin who claimed he had a list of 250 communists in the state department.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Who is Senator Joseph McCarthy?</a:t>
            </a:r>
          </a:p>
          <a:p>
            <a:pPr marL="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/>
            </a:r>
            <a:br>
              <a:rPr lang="en-US" sz="1500" dirty="0" smtClean="0">
                <a:solidFill>
                  <a:prstClr val="black"/>
                </a:solidFill>
              </a:rPr>
            </a:br>
            <a:r>
              <a:rPr lang="en-US" sz="1500" dirty="0" smtClean="0">
                <a:solidFill>
                  <a:prstClr val="black"/>
                </a:solidFill>
              </a:rPr>
              <a:t/>
            </a:r>
            <a:br>
              <a:rPr lang="en-US" sz="1500" dirty="0" smtClean="0">
                <a:solidFill>
                  <a:prstClr val="black"/>
                </a:solidFill>
              </a:rPr>
            </a:br>
            <a:r>
              <a:rPr lang="en-US" sz="1500" dirty="0" smtClean="0">
                <a:solidFill>
                  <a:prstClr val="black"/>
                </a:solidFill>
              </a:rPr>
              <a:t/>
            </a:r>
            <a:br>
              <a:rPr lang="en-US" sz="1500" dirty="0" smtClean="0">
                <a:solidFill>
                  <a:prstClr val="black"/>
                </a:solidFill>
              </a:rPr>
            </a:br>
            <a:r>
              <a:rPr lang="en-US" sz="1500" dirty="0" smtClean="0">
                <a:solidFill>
                  <a:prstClr val="black"/>
                </a:solidFill>
              </a:rPr>
              <a:t/>
            </a:r>
            <a:br>
              <a:rPr lang="en-US" sz="1500" dirty="0" smtClean="0">
                <a:solidFill>
                  <a:prstClr val="black"/>
                </a:solidFill>
              </a:rPr>
            </a:br>
            <a:r>
              <a:rPr lang="en-US" sz="1500" dirty="0" smtClean="0">
                <a:solidFill>
                  <a:prstClr val="black"/>
                </a:solidFill>
              </a:rPr>
              <a:t>*</a:t>
            </a:r>
            <a:r>
              <a:rPr lang="en-US" sz="1500" dirty="0">
                <a:solidFill>
                  <a:prstClr val="black"/>
                </a:solidFill>
              </a:rPr>
              <a:t>Invisible, non-legal tender (aka no </a:t>
            </a:r>
            <a:r>
              <a:rPr lang="en-US" sz="1500" dirty="0" err="1">
                <a:solidFill>
                  <a:prstClr val="black"/>
                </a:solidFill>
              </a:rPr>
              <a:t>dinero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err="1">
                <a:solidFill>
                  <a:prstClr val="black"/>
                </a:solidFill>
              </a:rPr>
              <a:t>para</a:t>
            </a:r>
            <a:r>
              <a:rPr lang="en-US" sz="1500" dirty="0">
                <a:solidFill>
                  <a:prstClr val="black"/>
                </a:solidFill>
              </a:rPr>
              <a:t> t</a:t>
            </a:r>
            <a:r>
              <a:rPr lang="es-US" sz="1500" dirty="0">
                <a:solidFill>
                  <a:prstClr val="black"/>
                </a:solidFill>
              </a:rPr>
              <a:t>í</a:t>
            </a:r>
            <a:r>
              <a:rPr lang="en-US" sz="1500" dirty="0">
                <a:solidFill>
                  <a:prstClr val="black"/>
                </a:solidFill>
              </a:rPr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63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table groups…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KWL Chart about allegory and McCarthyism.  Obviously, you’ll have to fill in the last category after our discussion.</a:t>
            </a:r>
          </a:p>
          <a:p>
            <a:r>
              <a:rPr lang="en-US" dirty="0" smtClean="0"/>
              <a:t>You only have a couple of minutes.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What do you </a:t>
            </a:r>
            <a:r>
              <a:rPr lang="en-US" b="1" dirty="0" smtClean="0"/>
              <a:t>K</a:t>
            </a:r>
            <a:r>
              <a:rPr lang="en-US" dirty="0" smtClean="0"/>
              <a:t>now?</a:t>
            </a:r>
          </a:p>
          <a:p>
            <a:r>
              <a:rPr lang="en-US" dirty="0" smtClean="0"/>
              <a:t>What do you </a:t>
            </a:r>
            <a:r>
              <a:rPr lang="en-US" b="1" dirty="0" smtClean="0"/>
              <a:t>W</a:t>
            </a:r>
            <a:r>
              <a:rPr lang="en-US" dirty="0" smtClean="0"/>
              <a:t>ant to know?</a:t>
            </a:r>
          </a:p>
          <a:p>
            <a:r>
              <a:rPr lang="en-US" dirty="0" smtClean="0"/>
              <a:t>What have you </a:t>
            </a:r>
            <a:r>
              <a:rPr lang="en-US" b="1" dirty="0" smtClean="0"/>
              <a:t>L</a:t>
            </a:r>
            <a:r>
              <a:rPr lang="en-US" dirty="0" smtClean="0"/>
              <a:t>earned?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://youtu.be/zF38CTK0EHU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 to the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 your table groups, respond to the prompt below.  Choose a spokesperson to report out to the class.</a:t>
            </a:r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Using evidence from the video, our discussions of </a:t>
            </a:r>
            <a:r>
              <a:rPr lang="en-US" sz="3600" i="1" dirty="0" smtClean="0"/>
              <a:t>The Crucible</a:t>
            </a:r>
            <a:r>
              <a:rPr lang="en-US" sz="3600" dirty="0" smtClean="0"/>
              <a:t> so far, and your prior knowledge, justify why </a:t>
            </a:r>
            <a:r>
              <a:rPr lang="en-US" sz="3600" i="1" dirty="0" smtClean="0"/>
              <a:t>The Crucible</a:t>
            </a:r>
            <a:r>
              <a:rPr lang="en-US" sz="3600" dirty="0" smtClean="0"/>
              <a:t> is an allegory for McCarthyism.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3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KWL </a:t>
            </a:r>
            <a:r>
              <a:rPr lang="en-US" dirty="0" smtClean="0"/>
              <a:t>Chart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fill in the </a:t>
            </a:r>
            <a:r>
              <a:rPr lang="en-US" b="1" dirty="0" smtClean="0"/>
              <a:t>L</a:t>
            </a:r>
            <a:r>
              <a:rPr lang="en-US" dirty="0" smtClean="0"/>
              <a:t>earned category.</a:t>
            </a:r>
          </a:p>
          <a:p>
            <a:endParaRPr lang="en-US" dirty="0"/>
          </a:p>
          <a:p>
            <a:r>
              <a:rPr lang="en-US" dirty="0" smtClean="0"/>
              <a:t>When you are done, turn it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There Honor in the Honor Code”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3 volunteers to be the </a:t>
            </a:r>
            <a:r>
              <a:rPr lang="en-US" b="1" dirty="0"/>
              <a:t>teacher</a:t>
            </a:r>
            <a:r>
              <a:rPr lang="en-US" dirty="0"/>
              <a:t>, the </a:t>
            </a:r>
            <a:r>
              <a:rPr lang="en-US" b="1" dirty="0"/>
              <a:t>principal</a:t>
            </a:r>
            <a:r>
              <a:rPr lang="en-US" dirty="0"/>
              <a:t>, and the </a:t>
            </a:r>
            <a:r>
              <a:rPr lang="en-US" b="1" dirty="0" smtClean="0"/>
              <a:t>dean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 need 7 more volunteers (4 guys, 3 girls) to play the part of the accused in the mock trial for cheating.</a:t>
            </a:r>
          </a:p>
          <a:p>
            <a:endParaRPr lang="en-US" dirty="0"/>
          </a:p>
          <a:p>
            <a:r>
              <a:rPr lang="en-US" dirty="0" smtClean="0"/>
              <a:t>Remaining students: You will be the jury.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1387</TotalTime>
  <Words>260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For $1000*</vt:lpstr>
      <vt:lpstr>For $2000*</vt:lpstr>
      <vt:lpstr>In your table groups…</vt:lpstr>
      <vt:lpstr>Video</vt:lpstr>
      <vt:lpstr>Respond to the Video</vt:lpstr>
      <vt:lpstr>KWL Chart</vt:lpstr>
      <vt:lpstr>“Is There Honor in the Honor Code”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McCarthyism &amp; Allegory</dc:title>
  <dc:creator>Kat Davis</dc:creator>
  <cp:lastModifiedBy>Kat Davis</cp:lastModifiedBy>
  <cp:revision>15</cp:revision>
  <dcterms:created xsi:type="dcterms:W3CDTF">2013-02-06T02:46:04Z</dcterms:created>
  <dcterms:modified xsi:type="dcterms:W3CDTF">2013-02-07T18:37:04Z</dcterms:modified>
</cp:coreProperties>
</file>