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ADE55-444B-479B-94BE-A625BCA85EE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EDF4C-571D-450D-8F0D-BCCC4448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0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Examples (Indiana University)</a:t>
            </a:r>
            <a:br>
              <a:rPr lang="en-US" smtClean="0"/>
            </a:br>
            <a:r>
              <a:rPr lang="en-US" sz="1200" smtClean="0"/>
              <a:t>http://www.indiana.edu/~wts/pamphlets/plagiarism.shtml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EDF4C-571D-450D-8F0D-BCCC44487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3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C8C5369B-2EB3-41F7-95ED-D7CC50D7A137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8ACCC281-73C5-40A7-9580-42CE34F566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ofinformatio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plagiarized" TargetMode="External"/><Relationship Id="rId2" Type="http://schemas.openxmlformats.org/officeDocument/2006/relationships/hyperlink" Target="http://www.merriam-webster.com/dictionary/plagiarizing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gvsu.edu/academicintegrity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your “Come to Jesus Moment”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(</a:t>
            </a:r>
            <a:r>
              <a:rPr lang="en-US" dirty="0"/>
              <a:t>Indiana University)</a:t>
            </a:r>
            <a:br>
              <a:rPr lang="en-US" dirty="0"/>
            </a:br>
            <a:r>
              <a:rPr lang="en-US" sz="2900" dirty="0"/>
              <a:t>http://www.indiana.edu/~wts/pamphlets/plagiarism.shtml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" y="1636212"/>
            <a:ext cx="9288856" cy="4459788"/>
          </a:xfrm>
        </p:spPr>
      </p:pic>
    </p:spTree>
    <p:extLst>
      <p:ext uri="{BB962C8B-B14F-4D97-AF65-F5344CB8AC3E}">
        <p14:creationId xmlns:p14="http://schemas.microsoft.com/office/powerpoint/2010/main" val="2702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(</a:t>
            </a:r>
            <a:r>
              <a:rPr lang="en-US" dirty="0"/>
              <a:t>Indiana University)</a:t>
            </a:r>
            <a:br>
              <a:rPr lang="en-US" dirty="0"/>
            </a:br>
            <a:r>
              <a:rPr lang="en-US" sz="2900" dirty="0"/>
              <a:t>http://www.indiana.edu/~wts/pamphlets/plagiarism.shtml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13" y="2362200"/>
            <a:ext cx="9528560" cy="3048000"/>
          </a:xfrm>
        </p:spPr>
      </p:pic>
    </p:spTree>
    <p:extLst>
      <p:ext uri="{BB962C8B-B14F-4D97-AF65-F5344CB8AC3E}">
        <p14:creationId xmlns:p14="http://schemas.microsoft.com/office/powerpoint/2010/main" val="8747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7575135" cy="6477000"/>
          </a:xfrm>
        </p:spPr>
      </p:pic>
    </p:spTree>
    <p:extLst>
      <p:ext uri="{BB962C8B-B14F-4D97-AF65-F5344CB8AC3E}">
        <p14:creationId xmlns:p14="http://schemas.microsoft.com/office/powerpoint/2010/main" val="8707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“Did you know that?”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/>
              <a:t>The first “known use” of the word “plagiarism” </a:t>
            </a:r>
            <a:r>
              <a:rPr lang="en-US" dirty="0"/>
              <a:t>was in </a:t>
            </a:r>
            <a:r>
              <a:rPr lang="en-US" dirty="0" smtClean="0"/>
              <a:t>1621. (</a:t>
            </a:r>
            <a:r>
              <a:rPr lang="en-US" dirty="0"/>
              <a:t>Courtesy of </a:t>
            </a:r>
            <a:r>
              <a:rPr lang="en-US" dirty="0" smtClean="0"/>
              <a:t>Merriam-Webster.com)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Coincidentally (or maybe not!) the first private newspaper was published in England…in 1621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(Jerry Norman’s </a:t>
            </a:r>
            <a:r>
              <a:rPr lang="en-US" sz="2400" i="1" dirty="0" smtClean="0"/>
              <a:t>From Cave Man Paintings to the Internet: Chronological and Thematic Studies on the History of Information </a:t>
            </a:r>
            <a:r>
              <a:rPr lang="en-US" sz="2400" i="1" dirty="0"/>
              <a:t>and </a:t>
            </a:r>
            <a:r>
              <a:rPr lang="en-US" sz="2400" i="1" dirty="0" smtClean="0"/>
              <a:t>Media)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://www.historyofinformation.com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“1 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an act or instance of </a:t>
            </a:r>
            <a:r>
              <a:rPr lang="en-US" sz="2800" dirty="0">
                <a:hlinkClick r:id="rId2"/>
              </a:rPr>
              <a:t>plagiarizing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smtClean="0"/>
              <a:t>“2 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/>
              <a:t>something </a:t>
            </a:r>
            <a:r>
              <a:rPr lang="en-US" sz="2800" dirty="0">
                <a:hlinkClick r:id="rId3"/>
              </a:rPr>
              <a:t>plagiarized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“— </a:t>
            </a:r>
            <a:r>
              <a:rPr lang="en-US" sz="2800" b="1" dirty="0" err="1"/>
              <a:t>pla·gia·rist</a:t>
            </a:r>
            <a:r>
              <a:rPr lang="en-US" sz="2800" dirty="0"/>
              <a:t> </a:t>
            </a:r>
            <a:r>
              <a:rPr lang="en-US" sz="2800" i="1" dirty="0"/>
              <a:t>noun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 smtClean="0"/>
              <a:t>“— </a:t>
            </a:r>
            <a:r>
              <a:rPr lang="en-US" sz="2800" b="1" dirty="0" err="1"/>
              <a:t>pla·gia·ris·tic</a:t>
            </a:r>
            <a:r>
              <a:rPr lang="en-US" sz="2800" dirty="0"/>
              <a:t> </a:t>
            </a:r>
            <a:r>
              <a:rPr lang="en-US" sz="2800" i="1" dirty="0" smtClean="0"/>
              <a:t>adjective</a:t>
            </a:r>
            <a:r>
              <a:rPr lang="en-US" sz="2800" dirty="0" smtClean="0"/>
              <a:t>”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“Any </a:t>
            </a:r>
            <a:r>
              <a:rPr lang="en-US" dirty="0"/>
              <a:t>ideas or material taken from another source for either written or oral presentation must be fully acknowledged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://www.gvsu.edu/academicintegrity/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“Dictionary” Merriam-Webster.com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“College”  Grand Valley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GVSU’s Integrity of Grades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099630" cy="4162597"/>
          </a:xfrm>
        </p:spPr>
      </p:pic>
      <p:cxnSp>
        <p:nvCxnSpPr>
          <p:cNvPr id="7" name="Straight Connector 6"/>
          <p:cNvCxnSpPr/>
          <p:nvPr/>
        </p:nvCxnSpPr>
        <p:spPr>
          <a:xfrm>
            <a:off x="5334000" y="2667000"/>
            <a:ext cx="25146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05745" y="3429000"/>
            <a:ext cx="405245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3733800"/>
            <a:ext cx="138545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71800" y="3048000"/>
            <a:ext cx="4876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4800600"/>
            <a:ext cx="25146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09800" y="5410200"/>
            <a:ext cx="6096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19600" y="5791200"/>
            <a:ext cx="1905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9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GVSU’s Full Definition of Plagiarism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49" y="2286000"/>
            <a:ext cx="9197265" cy="3200400"/>
          </a:xfrm>
        </p:spPr>
      </p:pic>
      <p:cxnSp>
        <p:nvCxnSpPr>
          <p:cNvPr id="5" name="Straight Connector 4"/>
          <p:cNvCxnSpPr/>
          <p:nvPr/>
        </p:nvCxnSpPr>
        <p:spPr>
          <a:xfrm>
            <a:off x="4419600" y="3962400"/>
            <a:ext cx="4343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4267200"/>
            <a:ext cx="7239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4572000"/>
            <a:ext cx="7010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72400" y="4953000"/>
            <a:ext cx="914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5257800"/>
            <a:ext cx="914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7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 for word direct copying that is enclosed in quotation marks.</a:t>
            </a:r>
          </a:p>
          <a:p>
            <a:endParaRPr lang="en-US" dirty="0"/>
          </a:p>
          <a:p>
            <a:r>
              <a:rPr lang="en-US" dirty="0" smtClean="0"/>
              <a:t>Make sure quotations are formatted correctly to avoid “invalid” quotations which then becomes plagiarism.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Cite </a:t>
            </a:r>
            <a:r>
              <a:rPr lang="en-US" dirty="0"/>
              <a:t>the source directly before introducing the quote or directly after the closing quotation mark.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 CANNOT:</a:t>
            </a:r>
          </a:p>
          <a:p>
            <a:pPr lvl="1"/>
            <a:r>
              <a:rPr lang="en-US" dirty="0" smtClean="0"/>
              <a:t>Exchange words for synonyms – still plagiarism (syntax)</a:t>
            </a:r>
          </a:p>
          <a:p>
            <a:pPr lvl="1"/>
            <a:r>
              <a:rPr lang="en-US" dirty="0" smtClean="0"/>
              <a:t>Change order of phrases – essentially, the syntax is still the same (switching the order of two independent clauses or a dependent and independent does not avoid plagiarism)</a:t>
            </a:r>
          </a:p>
          <a:p>
            <a:pPr lvl="1"/>
            <a:endParaRPr lang="en-US" dirty="0"/>
          </a:p>
          <a:p>
            <a:r>
              <a:rPr lang="en-US" dirty="0" smtClean="0"/>
              <a:t>You MUST:</a:t>
            </a:r>
          </a:p>
          <a:p>
            <a:pPr lvl="1"/>
            <a:r>
              <a:rPr lang="en-US" dirty="0" smtClean="0"/>
              <a:t>Cite after paraphrasing (at the end of the sentence, not just at the end of the paragraph)</a:t>
            </a:r>
          </a:p>
          <a:p>
            <a:pPr lvl="1"/>
            <a:r>
              <a:rPr lang="en-US" dirty="0" smtClean="0"/>
              <a:t>Rewrite in your own words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5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paraphrasing</a:t>
            </a:r>
          </a:p>
          <a:p>
            <a:endParaRPr lang="en-US" dirty="0"/>
          </a:p>
          <a:p>
            <a:r>
              <a:rPr lang="en-US" dirty="0" smtClean="0"/>
              <a:t>Ensure the words and syntax are completely different, yet the essential meaning or the idea was not of your own creation, thus you must cite where you found the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(</a:t>
            </a:r>
            <a:r>
              <a:rPr lang="en-US" dirty="0"/>
              <a:t>Indiana University)</a:t>
            </a:r>
            <a:br>
              <a:rPr lang="en-US" dirty="0"/>
            </a:br>
            <a:r>
              <a:rPr lang="en-US" sz="2900" dirty="0"/>
              <a:t>http://www.indiana.edu/~wts/pamphlets/plagiarism.shtml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787" y="1828800"/>
            <a:ext cx="9491382" cy="4191000"/>
          </a:xfrm>
        </p:spPr>
      </p:pic>
    </p:spTree>
    <p:extLst>
      <p:ext uri="{BB962C8B-B14F-4D97-AF65-F5344CB8AC3E}">
        <p14:creationId xmlns:p14="http://schemas.microsoft.com/office/powerpoint/2010/main" val="42150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en boo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book</Template>
  <TotalTime>403</TotalTime>
  <Words>274</Words>
  <Application>Microsoft Office PowerPoint</Application>
  <PresentationFormat>On-screen Show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open book</vt:lpstr>
      <vt:lpstr>Plagiarism</vt:lpstr>
      <vt:lpstr>Random “Did you know that?”</vt:lpstr>
      <vt:lpstr>Some Definitions</vt:lpstr>
      <vt:lpstr>GVSU’s Integrity of Grades</vt:lpstr>
      <vt:lpstr>GVSU’s Full Definition of Plagiarism</vt:lpstr>
      <vt:lpstr>Quotations</vt:lpstr>
      <vt:lpstr>Paraphrasing</vt:lpstr>
      <vt:lpstr>Summarizing</vt:lpstr>
      <vt:lpstr>Examples (Indiana University) http://www.indiana.edu/~wts/pamphlets/plagiarism.shtml</vt:lpstr>
      <vt:lpstr>Examples (Indiana University) http://www.indiana.edu/~wts/pamphlets/plagiarism.shtml</vt:lpstr>
      <vt:lpstr>Examples (Indiana University) http://www.indiana.edu/~wts/pamphlets/plagiarism.shtml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</dc:title>
  <dc:creator>Kat Davis</dc:creator>
  <cp:lastModifiedBy>Kat Davis</cp:lastModifiedBy>
  <cp:revision>10</cp:revision>
  <dcterms:created xsi:type="dcterms:W3CDTF">2013-02-26T02:18:45Z</dcterms:created>
  <dcterms:modified xsi:type="dcterms:W3CDTF">2013-02-26T18:26:09Z</dcterms:modified>
</cp:coreProperties>
</file>