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42" r:id="rId2"/>
  </p:sldMasterIdLst>
  <p:sldIdLst>
    <p:sldId id="256" r:id="rId3"/>
    <p:sldId id="257" r:id="rId4"/>
    <p:sldId id="258" r:id="rId5"/>
    <p:sldId id="259" r:id="rId6"/>
    <p:sldId id="260" r:id="rId7"/>
    <p:sldId id="271" r:id="rId8"/>
    <p:sldId id="272" r:id="rId9"/>
    <p:sldId id="261" r:id="rId10"/>
    <p:sldId id="262" r:id="rId11"/>
    <p:sldId id="263" r:id="rId12"/>
    <p:sldId id="264" r:id="rId13"/>
    <p:sldId id="265" r:id="rId14"/>
    <p:sldId id="273" r:id="rId15"/>
    <p:sldId id="266" r:id="rId16"/>
    <p:sldId id="267" r:id="rId17"/>
    <p:sldId id="268" r:id="rId18"/>
    <p:sldId id="269" r:id="rId19"/>
    <p:sldId id="270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1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6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>
            <a:lvl1pPr>
              <a:defRPr>
                <a:latin typeface="Old English Text MT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914400" y="914400"/>
            <a:ext cx="8001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35775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81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36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56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28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6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5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426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89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83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6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0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8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9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4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FF3D7C26-B4D8-43A4-9510-6FF2923A3DE2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1D7D06BE-0009-45CB-8F83-364F4D4AE0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syllables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Shakespeare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 to the Study of Language in Julius Caesar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0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Invented Language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Shakespeare made up about 10% of the words in his plays.  Many of the words we still used today (about 500) are attributed to him by the Oxford English Dictionary.  Words such as: never-ending addiction, schoolboy, gentlefolk, radiance, lackluster, countless, useful, and day’s work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2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Julius Caesar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772400" cy="5105400"/>
          </a:xfrm>
        </p:spPr>
        <p:txBody>
          <a:bodyPr/>
          <a:lstStyle/>
          <a:p>
            <a:r>
              <a:rPr lang="en-US" dirty="0" smtClean="0"/>
              <a:t>The play is…creative nonfiction.</a:t>
            </a:r>
          </a:p>
          <a:p>
            <a:pPr lvl="1"/>
            <a:r>
              <a:rPr lang="en-US" dirty="0" smtClean="0"/>
              <a:t>Gaius Julius Caesar really did exist (July 100BC – 15 March 44 BC, 56 years old)</a:t>
            </a:r>
          </a:p>
          <a:p>
            <a:pPr lvl="1"/>
            <a:r>
              <a:rPr lang="en-US" dirty="0" smtClean="0"/>
              <a:t>He really was assassinated by a group of people led by Marcus Brutus</a:t>
            </a:r>
          </a:p>
          <a:p>
            <a:r>
              <a:rPr lang="en-US" sz="3100" dirty="0" smtClean="0"/>
              <a:t>Nowadays, we’d say, “Based on the true story…”  The events are true, but the dialogue?  Shakespeare took some “creative liberties”.</a:t>
            </a:r>
          </a:p>
          <a:p>
            <a:r>
              <a:rPr lang="en-US" sz="3100" i="1" dirty="0" smtClean="0"/>
              <a:t>Antony &amp; Cleopatra</a:t>
            </a:r>
            <a:r>
              <a:rPr lang="en-US" sz="3100" dirty="0" smtClean="0"/>
              <a:t> begins directly after the end of </a:t>
            </a:r>
            <a:r>
              <a:rPr lang="en-US" sz="3100" i="1" dirty="0" smtClean="0"/>
              <a:t>Julius Caesar</a:t>
            </a:r>
            <a:r>
              <a:rPr lang="en-US" sz="3100" dirty="0" smtClean="0"/>
              <a:t>.</a:t>
            </a:r>
            <a:endParaRPr lang="en-US" sz="3100" i="1" dirty="0" smtClean="0"/>
          </a:p>
        </p:txBody>
      </p:sp>
    </p:spTree>
    <p:extLst>
      <p:ext uri="{BB962C8B-B14F-4D97-AF65-F5344CB8AC3E}">
        <p14:creationId xmlns:p14="http://schemas.microsoft.com/office/powerpoint/2010/main" val="271595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he so hard to understand?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He’s a poet and he knows it.</a:t>
            </a:r>
          </a:p>
          <a:p>
            <a:pPr lvl="1"/>
            <a:r>
              <a:rPr lang="en-US" dirty="0" smtClean="0"/>
              <a:t>Iambic pentameter, omit syllables, enjambment </a:t>
            </a:r>
          </a:p>
          <a:p>
            <a:r>
              <a:rPr lang="en-US" dirty="0" smtClean="0"/>
              <a:t>Order of words (Odd grammar structures)</a:t>
            </a:r>
          </a:p>
          <a:p>
            <a:pPr lvl="1"/>
            <a:r>
              <a:rPr lang="en-US" dirty="0" smtClean="0"/>
              <a:t>SVO vs. SOV or OVS or OSV</a:t>
            </a:r>
          </a:p>
          <a:p>
            <a:r>
              <a:rPr lang="en-US" dirty="0" smtClean="0"/>
              <a:t>He wrote 400 years ago.  In England.</a:t>
            </a:r>
          </a:p>
          <a:p>
            <a:pPr lvl="1"/>
            <a:r>
              <a:rPr lang="en-US" dirty="0" smtClean="0"/>
              <a:t>Out-dated references, slang, archaic words</a:t>
            </a:r>
          </a:p>
          <a:p>
            <a:r>
              <a:rPr lang="en-US" dirty="0" smtClean="0"/>
              <a:t>He made up about 10% of the words.</a:t>
            </a:r>
          </a:p>
          <a:p>
            <a:r>
              <a:rPr lang="en-US" dirty="0" smtClean="0"/>
              <a:t>Plays are meant to be performed.</a:t>
            </a:r>
          </a:p>
          <a:p>
            <a:pPr lvl="1"/>
            <a:r>
              <a:rPr lang="en-US" dirty="0" smtClean="0"/>
              <a:t>A little light on the stage directions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he so hard to understand?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special effects teams</a:t>
            </a:r>
          </a:p>
          <a:p>
            <a:pPr lvl="1"/>
            <a:r>
              <a:rPr lang="en-US" dirty="0" smtClean="0"/>
              <a:t>What you see is what you get, so they improvised with figurative language.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Globe Theater burned down…from a theatrical cannon that misfired during a performance of Henry VIII.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take Spanish/foreign lang.?</a:t>
            </a:r>
          </a:p>
          <a:p>
            <a:pPr lvl="1"/>
            <a:r>
              <a:rPr lang="en-US" dirty="0" smtClean="0"/>
              <a:t>Adjectives? Indirect/Direct pronouns? SOV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English: </a:t>
            </a:r>
            <a:r>
              <a:rPr lang="en-US" b="1" dirty="0" smtClean="0"/>
              <a:t>S</a:t>
            </a:r>
            <a:r>
              <a:rPr lang="en-US" dirty="0" smtClean="0"/>
              <a:t>ubject </a:t>
            </a:r>
            <a:r>
              <a:rPr lang="en-US" b="1" dirty="0" smtClean="0"/>
              <a:t>V</a:t>
            </a:r>
            <a:r>
              <a:rPr lang="en-US" dirty="0" smtClean="0"/>
              <a:t>erb </a:t>
            </a:r>
            <a:r>
              <a:rPr lang="en-US" b="1" dirty="0" smtClean="0"/>
              <a:t>O</a:t>
            </a:r>
            <a:r>
              <a:rPr lang="en-US" dirty="0" smtClean="0"/>
              <a:t>bject (SVO)</a:t>
            </a:r>
          </a:p>
          <a:p>
            <a:pPr lvl="1"/>
            <a:r>
              <a:rPr lang="en-US" dirty="0" smtClean="0"/>
              <a:t>I bought the hat. I bought it.</a:t>
            </a:r>
          </a:p>
          <a:p>
            <a:pPr lvl="1"/>
            <a:r>
              <a:rPr lang="en-US" dirty="0" smtClean="0"/>
              <a:t>She gave Jessica the gift.  She gave it to her.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Shakespeare: Any combination</a:t>
            </a:r>
          </a:p>
          <a:p>
            <a:pPr lvl="1"/>
            <a:r>
              <a:rPr lang="en-US" dirty="0" smtClean="0"/>
              <a:t>I the hat bought.  Bought it I.  The hat I bought.</a:t>
            </a:r>
          </a:p>
          <a:p>
            <a:pPr lvl="1"/>
            <a:r>
              <a:rPr lang="en-US" dirty="0" smtClean="0"/>
              <a:t>She it gave.  She the gift gave Jessica.</a:t>
            </a:r>
          </a:p>
        </p:txBody>
      </p:sp>
    </p:spTree>
    <p:extLst>
      <p:ext uri="{BB962C8B-B14F-4D97-AF65-F5344CB8AC3E}">
        <p14:creationId xmlns:p14="http://schemas.microsoft.com/office/powerpoint/2010/main" val="106643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 Wars – Yoda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“‘Told you I did, reckless is he,” (Yoda, </a:t>
            </a:r>
            <a:r>
              <a:rPr lang="en-US" i="1" dirty="0" smtClean="0"/>
              <a:t>Empire Strikes Back</a:t>
            </a:r>
            <a:r>
              <a:rPr lang="en-US" dirty="0" smtClean="0"/>
              <a:t>).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VOS, OVS.  Verb (did told) object (you) subject (I), object (reckless) verb (is) subject (he).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772400" cy="5105400"/>
          </a:xfrm>
        </p:spPr>
        <p:txBody>
          <a:bodyPr/>
          <a:lstStyle/>
          <a:p>
            <a:r>
              <a:rPr lang="en-US" dirty="0" smtClean="0"/>
              <a:t>Iamb = iambus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“a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foot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two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syllables</a:t>
            </a:r>
            <a:r>
              <a:rPr lang="en-US" dirty="0" smtClean="0"/>
              <a:t>,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short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followed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by</a:t>
            </a:r>
            <a:r>
              <a:rPr lang="en-US" dirty="0" smtClean="0"/>
              <a:t> a long in quantitative meter, or an unstressed followed by a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stressed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in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accentual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meter</a:t>
            </a:r>
            <a:r>
              <a:rPr lang="en-US" dirty="0" smtClean="0"/>
              <a:t>”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“Hence! Home you idle creatures, get you home”</a:t>
            </a:r>
            <a:endParaRPr lang="en-US" dirty="0" smtClean="0"/>
          </a:p>
          <a:p>
            <a:r>
              <a:rPr lang="en-US" dirty="0" err="1" smtClean="0"/>
              <a:t>Penta</a:t>
            </a:r>
            <a:r>
              <a:rPr lang="en-US" dirty="0" smtClean="0"/>
              <a:t> = </a:t>
            </a:r>
            <a:r>
              <a:rPr lang="en-US" dirty="0"/>
              <a:t>G</a:t>
            </a:r>
            <a:r>
              <a:rPr lang="en-US" dirty="0" smtClean="0"/>
              <a:t>reek for “five”</a:t>
            </a:r>
          </a:p>
          <a:p>
            <a:r>
              <a:rPr lang="en-US" dirty="0" smtClean="0"/>
              <a:t>Meter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</a:rPr>
              <a:t>“Poetic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measure;</a:t>
            </a:r>
            <a:r>
              <a:rPr lang="en-US" dirty="0" smtClean="0"/>
              <a:t> arrangement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of</a:t>
            </a:r>
            <a:r>
              <a:rPr lang="en-US" dirty="0" smtClean="0"/>
              <a:t> words in regularly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measured,</a:t>
            </a:r>
            <a:r>
              <a:rPr lang="en-US" dirty="0" smtClean="0"/>
              <a:t> patterned, or rhythmic lines or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verses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Thus…iambic pentameter is…</a:t>
            </a:r>
            <a:br>
              <a:rPr lang="en-US" dirty="0" smtClean="0"/>
            </a:br>
            <a:endParaRPr lang="en-US" dirty="0" smtClean="0"/>
          </a:p>
          <a:p>
            <a:pPr lvl="1" fontAlgn="t"/>
            <a:r>
              <a:rPr lang="en-US" dirty="0" smtClean="0"/>
              <a:t>A measure of poetry in which there are a series of five iambs/feet per line (five sets of two syllables, unstressed stressed)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75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#1 “You Be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Move the italicized words ONLY.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such calms </a:t>
            </a:r>
            <a:r>
              <a:rPr lang="en-US" i="1" dirty="0" smtClean="0"/>
              <a:t>come after every tempest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after every tempest come </a:t>
            </a:r>
            <a:r>
              <a:rPr lang="en-US" dirty="0" smtClean="0"/>
              <a:t>such calms</a:t>
            </a:r>
          </a:p>
          <a:p>
            <a:r>
              <a:rPr lang="en-US" i="1" dirty="0" smtClean="0"/>
              <a:t>Now </a:t>
            </a:r>
            <a:r>
              <a:rPr lang="en-US" dirty="0" smtClean="0"/>
              <a:t>confusion hath made his masterpiece</a:t>
            </a:r>
          </a:p>
          <a:p>
            <a:pPr lvl="1"/>
            <a:r>
              <a:rPr lang="en-US" dirty="0" smtClean="0"/>
              <a:t>Confusion </a:t>
            </a:r>
            <a:r>
              <a:rPr lang="en-US" i="1" dirty="0" smtClean="0"/>
              <a:t>now</a:t>
            </a:r>
            <a:r>
              <a:rPr lang="en-US" dirty="0" smtClean="0"/>
              <a:t> </a:t>
            </a:r>
            <a:r>
              <a:rPr lang="en-US" dirty="0" smtClean="0"/>
              <a:t>hath made his masterpiece</a:t>
            </a:r>
            <a:endParaRPr lang="en-US" dirty="0" smtClean="0"/>
          </a:p>
          <a:p>
            <a:r>
              <a:rPr lang="en-US" dirty="0" smtClean="0"/>
              <a:t>Let all the battlements </a:t>
            </a:r>
            <a:r>
              <a:rPr lang="en-US" i="1" dirty="0" smtClean="0"/>
              <a:t>fire</a:t>
            </a:r>
            <a:r>
              <a:rPr lang="en-US" dirty="0" smtClean="0"/>
              <a:t> their ordnance</a:t>
            </a:r>
          </a:p>
          <a:p>
            <a:pPr lvl="1"/>
            <a:r>
              <a:rPr lang="en-US" dirty="0" smtClean="0"/>
              <a:t>Let all the battlements their ordnance </a:t>
            </a:r>
            <a:r>
              <a:rPr lang="en-US" i="1" dirty="0" smtClean="0"/>
              <a:t>fire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3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i="1" dirty="0" smtClean="0"/>
              <a:t>you have </a:t>
            </a:r>
            <a:r>
              <a:rPr lang="en-US" i="1" dirty="0" err="1" smtClean="0"/>
              <a:t>madded</a:t>
            </a:r>
            <a:r>
              <a:rPr lang="en-US" i="1" dirty="0" smtClean="0"/>
              <a:t> </a:t>
            </a:r>
            <a:r>
              <a:rPr lang="en-US" dirty="0" smtClean="0"/>
              <a:t>A father and a gracious aged man, Whose reverence even the head-lugged bear would lick, Most barbarous, most degenerate.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2) </a:t>
            </a:r>
            <a:r>
              <a:rPr lang="en-US" i="1" dirty="0" smtClean="0"/>
              <a:t>an </a:t>
            </a:r>
            <a:r>
              <a:rPr lang="en-US" i="1" dirty="0" err="1" smtClean="0"/>
              <a:t>Eygptian</a:t>
            </a:r>
            <a:r>
              <a:rPr lang="en-US" i="1" dirty="0" smtClean="0"/>
              <a:t> did give that handkerchief to my mother.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3) </a:t>
            </a:r>
            <a:r>
              <a:rPr lang="en-US" i="1" dirty="0" smtClean="0"/>
              <a:t>The fiery </a:t>
            </a:r>
            <a:r>
              <a:rPr lang="en-US" i="1" dirty="0" err="1" smtClean="0"/>
              <a:t>Tybalt</a:t>
            </a:r>
            <a:r>
              <a:rPr lang="en-US" i="1" dirty="0" smtClean="0"/>
              <a:t> came in the instant</a:t>
            </a:r>
            <a:r>
              <a:rPr lang="en-US" dirty="0" smtClean="0"/>
              <a:t> with his sword prepared…</a:t>
            </a:r>
          </a:p>
        </p:txBody>
      </p:sp>
    </p:spTree>
    <p:extLst>
      <p:ext uri="{BB962C8B-B14F-4D97-AF65-F5344CB8AC3E}">
        <p14:creationId xmlns:p14="http://schemas.microsoft.com/office/powerpoint/2010/main" val="55415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Billy S. by Skye </a:t>
            </a:r>
            <a:r>
              <a:rPr lang="en-US" dirty="0" err="1" smtClean="0">
                <a:latin typeface="Old English Text MT" pitchFamily="66" charset="0"/>
              </a:rPr>
              <a:t>Sweetnam</a:t>
            </a:r>
            <a:endParaRPr lang="en-US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953000"/>
          </a:xfrm>
        </p:spPr>
        <p:txBody>
          <a:bodyPr/>
          <a:lstStyle/>
          <a:p>
            <a:r>
              <a:rPr lang="en-US" sz="2800" dirty="0" smtClean="0"/>
              <a:t>“I don't need to read Billy Shakespeare,</a:t>
            </a:r>
            <a:br>
              <a:rPr lang="en-US" sz="2800" dirty="0" smtClean="0"/>
            </a:br>
            <a:r>
              <a:rPr lang="en-US" sz="2800" dirty="0" smtClean="0"/>
              <a:t>Meet Juliet or </a:t>
            </a:r>
            <a:r>
              <a:rPr lang="en-US" sz="2800" dirty="0" err="1" smtClean="0"/>
              <a:t>Mavolio</a:t>
            </a:r>
            <a:r>
              <a:rPr lang="en-US" sz="2800" dirty="0" smtClean="0"/>
              <a:t>,</a:t>
            </a:r>
            <a:br>
              <a:rPr lang="en-US" sz="2800" dirty="0" smtClean="0"/>
            </a:br>
            <a:r>
              <a:rPr lang="en-US" sz="2800" dirty="0" smtClean="0"/>
              <a:t>Feel for once what it's like to rebel now,</a:t>
            </a:r>
            <a:br>
              <a:rPr lang="en-US" sz="2800" dirty="0" smtClean="0"/>
            </a:br>
            <a:r>
              <a:rPr lang="en-US" sz="2800" dirty="0" smtClean="0"/>
              <a:t>I </a:t>
            </a:r>
            <a:r>
              <a:rPr lang="en-US" sz="2800" dirty="0" err="1" smtClean="0"/>
              <a:t>wanna</a:t>
            </a:r>
            <a:r>
              <a:rPr lang="en-US" sz="2800" dirty="0" smtClean="0"/>
              <a:t> break out, let's go!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Teachers treat us all like clones,</a:t>
            </a:r>
            <a:br>
              <a:rPr lang="en-US" sz="2800" dirty="0" smtClean="0"/>
            </a:br>
            <a:r>
              <a:rPr lang="en-US" sz="2800" dirty="0" smtClean="0"/>
              <a:t>Sit up straight, take off your headphones,</a:t>
            </a:r>
            <a:br>
              <a:rPr lang="en-US" sz="2800" dirty="0" smtClean="0"/>
            </a:br>
            <a:r>
              <a:rPr lang="en-US" sz="2800" dirty="0" smtClean="0"/>
              <a:t>I don't blame them, they get paid,</a:t>
            </a:r>
            <a:br>
              <a:rPr lang="en-US" sz="2800" dirty="0" smtClean="0"/>
            </a:br>
            <a:r>
              <a:rPr lang="en-US" sz="2800" dirty="0" smtClean="0"/>
              <a:t>Money </a:t>
            </a:r>
            <a:r>
              <a:rPr lang="en-US" sz="2800" dirty="0" err="1" smtClean="0"/>
              <a:t>money</a:t>
            </a:r>
            <a:r>
              <a:rPr lang="en-US" sz="2800" dirty="0" smtClean="0"/>
              <a:t>, woo, lot's of money </a:t>
            </a:r>
            <a:r>
              <a:rPr lang="en-US" sz="2800" dirty="0" err="1" smtClean="0"/>
              <a:t>money</a:t>
            </a:r>
            <a:r>
              <a:rPr lang="en-US" sz="2800" dirty="0" smtClean="0"/>
              <a:t>, woo!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…To skip or not to skip? that is the question…”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A crutch! A crutch! </a:t>
            </a:r>
            <a:r>
              <a:rPr lang="en-US" i="1" dirty="0" smtClean="0"/>
              <a:t>Why you call for a sword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5) O, where is Romeo? </a:t>
            </a:r>
            <a:r>
              <a:rPr lang="en-US" i="1" dirty="0" smtClean="0"/>
              <a:t>You saw him today?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6) </a:t>
            </a:r>
            <a:r>
              <a:rPr lang="en-US" i="1" dirty="0" smtClean="0"/>
              <a:t>I did see your son walking so early </a:t>
            </a:r>
            <a:r>
              <a:rPr lang="en-US" dirty="0" smtClean="0"/>
              <a:t>underneath the grove of sycamore that westward </a:t>
            </a:r>
            <a:r>
              <a:rPr lang="en-US" dirty="0" err="1" smtClean="0"/>
              <a:t>rooteth</a:t>
            </a:r>
            <a:r>
              <a:rPr lang="en-US" dirty="0" smtClean="0"/>
              <a:t> from the city side.</a:t>
            </a:r>
          </a:p>
        </p:txBody>
      </p:sp>
    </p:spTree>
    <p:extLst>
      <p:ext uri="{BB962C8B-B14F-4D97-AF65-F5344CB8AC3E}">
        <p14:creationId xmlns:p14="http://schemas.microsoft.com/office/powerpoint/2010/main" val="355656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Worksheets # 3, 4,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remainder of the class time to work on these worksheets.  Finish them for homework.</a:t>
            </a:r>
          </a:p>
          <a:p>
            <a:r>
              <a:rPr lang="en-US" dirty="0" smtClean="0"/>
              <a:t>Questions?  Just ask me!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do not have to start reading Act I for homework, but if you have the time, the book, and want to, I suggest it.  I’ll walk you through most of Act I tomorrow in class.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4114800"/>
          </a:xfrm>
        </p:spPr>
        <p:txBody>
          <a:bodyPr/>
          <a:lstStyle/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Born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April 1564 in Stratford-upon-Avon,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England</a:t>
            </a:r>
            <a:b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Wife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Anne Hathaway (He married at age 18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Susanna, and twins Judith &amp; </a:t>
            </a:r>
            <a:r>
              <a:rPr lang="en-US" sz="3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Hamnet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(Sadly, </a:t>
            </a:r>
            <a:r>
              <a:rPr lang="en-US" sz="3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Hamnet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his only son, died in childhood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3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Profession(s)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Playwright, Actor, Businessman (shareholder of an acting company)</a:t>
            </a:r>
          </a:p>
          <a:p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Fast Facts…</a:t>
            </a:r>
            <a:endParaRPr lang="en-US" dirty="0">
              <a:latin typeface="Old English Tex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09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r>
              <a:rPr lang="en-US" dirty="0" smtClean="0">
                <a:latin typeface="Old English Text MT" pitchFamily="66" charset="0"/>
              </a:rPr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772400" cy="4114800"/>
          </a:xfrm>
        </p:spPr>
        <p:txBody>
          <a:bodyPr/>
          <a:lstStyle/>
          <a:p>
            <a:r>
              <a:rPr lang="en-US" sz="29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Died</a:t>
            </a:r>
            <a:r>
              <a:rPr lang="en-US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April 23, 1616 in London, England (Coincidentally, on the same day, in Spain, Miguel de Cervantes, author of </a:t>
            </a:r>
            <a:r>
              <a:rPr lang="en-US" sz="29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 Quixote</a:t>
            </a:r>
            <a:r>
              <a:rPr lang="en-US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also died.  Even more of a coincidence, Inca </a:t>
            </a:r>
            <a:r>
              <a:rPr lang="en-US" sz="2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Garcilaso</a:t>
            </a:r>
            <a:r>
              <a:rPr lang="en-US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la Vega, a Spanish/Incan writer, also died</a:t>
            </a:r>
            <a:r>
              <a:rPr lang="en-US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.)</a:t>
            </a:r>
            <a:br>
              <a:rPr lang="en-US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29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9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Buried</a:t>
            </a:r>
            <a:r>
              <a:rPr lang="en-US" sz="2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Holy Trinity Church with a curse for an epitaph – essentially, blessing those who leave his bones alone and cursing anyone who moves his </a:t>
            </a:r>
            <a:r>
              <a:rPr lang="en-US" sz="29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bones</a:t>
            </a:r>
            <a:endParaRPr lang="en-US" sz="29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59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72400" cy="4114800"/>
          </a:xfrm>
        </p:spPr>
        <p:txBody>
          <a:bodyPr/>
          <a:lstStyle/>
          <a:p>
            <a:r>
              <a:rPr lang="en-US" sz="3000" b="1" dirty="0">
                <a:solidFill>
                  <a:schemeClr val="tx1"/>
                </a:solidFill>
              </a:rPr>
              <a:t>Publication of his Plays</a:t>
            </a:r>
            <a:r>
              <a:rPr lang="en-US" sz="3000" dirty="0">
                <a:solidFill>
                  <a:schemeClr val="tx1"/>
                </a:solidFill>
              </a:rPr>
              <a:t>: There are no original manuscripts of Shakespeare’s plays.  Seven years after his death, in 1623, a collection of his plays were published as the </a:t>
            </a:r>
            <a:r>
              <a:rPr lang="en-US" sz="3000" i="1" dirty="0">
                <a:solidFill>
                  <a:schemeClr val="tx1"/>
                </a:solidFill>
              </a:rPr>
              <a:t>First </a:t>
            </a:r>
            <a:r>
              <a:rPr lang="en-US" sz="3000" i="1" dirty="0" smtClean="0">
                <a:solidFill>
                  <a:schemeClr val="tx1"/>
                </a:solidFill>
              </a:rPr>
              <a:t>Folio.</a:t>
            </a:r>
            <a:br>
              <a:rPr lang="en-US" sz="3000" i="1" dirty="0" smtClean="0">
                <a:solidFill>
                  <a:schemeClr val="tx1"/>
                </a:solidFill>
              </a:rPr>
            </a:br>
            <a:endParaRPr lang="en-US" sz="3000" i="1" dirty="0" smtClean="0">
              <a:solidFill>
                <a:schemeClr val="tx1"/>
              </a:solidFill>
            </a:endParaRPr>
          </a:p>
          <a:p>
            <a:r>
              <a:rPr lang="en-US" sz="3000" b="1" dirty="0">
                <a:solidFill>
                  <a:schemeClr val="tx1"/>
                </a:solidFill>
              </a:rPr>
              <a:t>Number of Plays</a:t>
            </a:r>
            <a:r>
              <a:rPr lang="en-US" sz="3000" dirty="0">
                <a:solidFill>
                  <a:schemeClr val="tx1"/>
                </a:solidFill>
              </a:rPr>
              <a:t>: 39 written, but one manuscript has been lost, thus, 38 are typically attributed to him.  He wrote mostly comedies, 18 to be exact.  Histories and tragedies are tied at 10 plays each.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381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Comedies</a:t>
            </a:r>
          </a:p>
          <a:p>
            <a:pPr lvl="1"/>
            <a:r>
              <a:rPr lang="en-US" dirty="0" smtClean="0"/>
              <a:t>Big problems, cross-dressing, then everyone’s happy</a:t>
            </a:r>
          </a:p>
          <a:p>
            <a:pPr lvl="1"/>
            <a:r>
              <a:rPr lang="en-US" dirty="0" smtClean="0"/>
              <a:t>Taming of the Shrew, Twelfth Night, Much Ado About Nothing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Tragedies</a:t>
            </a:r>
          </a:p>
          <a:p>
            <a:pPr lvl="1"/>
            <a:r>
              <a:rPr lang="en-US" dirty="0" smtClean="0"/>
              <a:t>Hero with a flaw, everyone dies</a:t>
            </a:r>
          </a:p>
          <a:p>
            <a:pPr lvl="1"/>
            <a:r>
              <a:rPr lang="en-US" dirty="0" smtClean="0"/>
              <a:t>Hamlet, Othello, Romeo and Juliet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Romances</a:t>
            </a:r>
          </a:p>
          <a:p>
            <a:pPr lvl="1"/>
            <a:r>
              <a:rPr lang="en-US" dirty="0" smtClean="0"/>
              <a:t>There’s a trip to the countryside…fathers keep losing their daughters</a:t>
            </a:r>
          </a:p>
          <a:p>
            <a:pPr lvl="1"/>
            <a:r>
              <a:rPr lang="en-US" dirty="0" smtClean="0"/>
              <a:t>The Tempest, </a:t>
            </a:r>
            <a:r>
              <a:rPr lang="en-US" dirty="0" err="1" smtClean="0"/>
              <a:t>Cymbaline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Histories</a:t>
            </a:r>
          </a:p>
          <a:p>
            <a:pPr lvl="1"/>
            <a:r>
              <a:rPr lang="en-US" dirty="0" smtClean="0"/>
              <a:t>Self-explanatory</a:t>
            </a:r>
          </a:p>
          <a:p>
            <a:pPr lvl="1"/>
            <a:r>
              <a:rPr lang="en-US" dirty="0" smtClean="0"/>
              <a:t>Richard III, Henry V, Julius Caesar</a:t>
            </a:r>
          </a:p>
        </p:txBody>
      </p:sp>
    </p:spTree>
    <p:extLst>
      <p:ext uri="{BB962C8B-B14F-4D97-AF65-F5344CB8AC3E}">
        <p14:creationId xmlns:p14="http://schemas.microsoft.com/office/powerpoint/2010/main" val="4316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Number of Written Words: </a:t>
            </a:r>
            <a: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884,647 words</a:t>
            </a: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Earliest Written Play: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King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Henry VI, Part 1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(1589-1591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Last Written Play: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30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 Noble Kinsmen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(1613)</a:t>
            </a: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Longest Play: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Hamlet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(4,042 lines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3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Shortest Play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3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Comedy of Errors </a:t>
            </a:r>
            <a:r>
              <a:rPr lang="en-US" sz="3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(1,787 lines</a:t>
            </a:r>
            <a:r>
              <a:rPr lang="en-US" sz="3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3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1054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Actors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All the actors were male.  Young boys played female roles.  (Those kissing scenes must have been awkward!  And if you’ve ever heard of Shakespeare’s play,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Winter’s Tale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there were boys dressed up as females dressed up men.  Confusing?  Yes.  Entertaining…YES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891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94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S001069017">
  <a:themeElements>
    <a:clrScheme name="Office Them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680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01159440</vt:lpstr>
      <vt:lpstr>TS001069017</vt:lpstr>
      <vt:lpstr>William Shakespeare</vt:lpstr>
      <vt:lpstr>Billy S. by Skye Sweetnam</vt:lpstr>
      <vt:lpstr>Fast Facts…</vt:lpstr>
      <vt:lpstr>Fast Facts…</vt:lpstr>
      <vt:lpstr>Fast Facts…</vt:lpstr>
      <vt:lpstr>Fast Facts…</vt:lpstr>
      <vt:lpstr>Fast Facts…</vt:lpstr>
      <vt:lpstr>Fast Facts…</vt:lpstr>
      <vt:lpstr>Fast Facts…</vt:lpstr>
      <vt:lpstr>Fast Facts…</vt:lpstr>
      <vt:lpstr>Julius Caesar</vt:lpstr>
      <vt:lpstr>Why is he so hard to understand?</vt:lpstr>
      <vt:lpstr>Why is he so hard to understand?</vt:lpstr>
      <vt:lpstr>Order of Words</vt:lpstr>
      <vt:lpstr>Order of Words</vt:lpstr>
      <vt:lpstr>Iambic Pentameter</vt:lpstr>
      <vt:lpstr>Iambic Pentameter</vt:lpstr>
      <vt:lpstr>Worksheet #1 “You Be Bill</vt:lpstr>
      <vt:lpstr>Worksheet #2 </vt:lpstr>
      <vt:lpstr>Worksheet #2 </vt:lpstr>
      <vt:lpstr>Worksheets # 3, 4,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</dc:creator>
  <cp:lastModifiedBy>Kat</cp:lastModifiedBy>
  <cp:revision>16</cp:revision>
  <dcterms:created xsi:type="dcterms:W3CDTF">2013-01-06T23:35:18Z</dcterms:created>
  <dcterms:modified xsi:type="dcterms:W3CDTF">2013-01-07T03:52:35Z</dcterms:modified>
</cp:coreProperties>
</file>